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4" Type="http://schemas.openxmlformats.org/officeDocument/2006/relationships/extended-properties" Target="docProps/app.xml"/><Relationship Id="rId2"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1382375" cy="106934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8" Type="http://schemas.openxmlformats.org/officeDocument/2006/relationships/slide" Target="slides/slide7.xml"/><Relationship Id="rId7" Type="http://schemas.openxmlformats.org/officeDocument/2006/relationships/slide" Target="slides/slide6.xml"/><Relationship Id="rId6" Type="http://schemas.openxmlformats.org/officeDocument/2006/relationships/slide" Target="slides/slide5.xml"/><Relationship Id="rId5" Type="http://schemas.openxmlformats.org/officeDocument/2006/relationships/slide" Target="slides/slide4.xml"/><Relationship Id="rId4" Type="http://schemas.openxmlformats.org/officeDocument/2006/relationships/slide" Target="slides/slide3.xml"/><Relationship Id="rId3" Type="http://schemas.openxmlformats.org/officeDocument/2006/relationships/slide" Target="slides/slide2.xml"/><Relationship Id="rId2" Type="http://schemas.openxmlformats.org/officeDocument/2006/relationships/slide" Target="slides/slide1.xml"/><Relationship Id="rId14" Type="http://schemas.openxmlformats.org/officeDocument/2006/relationships/viewProps" Target="viewProps.xml"/><Relationship Id="rId13" Type="http://schemas.openxmlformats.org/officeDocument/2006/relationships/tableStyles" Target="tableStyles.xml"/><Relationship Id="rId12" Type="http://schemas.openxmlformats.org/officeDocument/2006/relationships/presProps" Target="presProps.xml"/><Relationship Id="rId11" Type="http://schemas.openxmlformats.org/officeDocument/2006/relationships/slide" Target="slides/slide10.xml"/><Relationship Id="rId10" Type="http://schemas.openxmlformats.org/officeDocument/2006/relationships/slide" Target="slides/slide9.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p:cNvGraphicFramePr>
            <a:graphicFrameLocks noGrp="1"/>
          </p:cNvGraphicFramePr>
          <p:nvPr/>
        </p:nvGraphicFramePr>
        <p:xfrm>
          <a:off x="2708592" y="890016"/>
          <a:ext cx="6292214" cy="8427084"/>
        </p:xfrm>
        <a:graphic>
          <a:graphicData uri="http://schemas.openxmlformats.org/drawingml/2006/table">
            <a:tbl>
              <a:tblPr/>
              <a:tblGrid>
                <a:gridCol w="688975"/>
                <a:gridCol w="1028700"/>
                <a:gridCol w="785494"/>
                <a:gridCol w="814705"/>
                <a:gridCol w="756284"/>
                <a:gridCol w="786130"/>
                <a:gridCol w="785494"/>
                <a:gridCol w="646429"/>
              </a:tblGrid>
              <a:tr h="802005">
                <a:tc gridSpan="8">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8">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8">
                  <a:txBody>
                    <a:bodyPr/>
                    <a:lstStyle/>
                    <a:p>
                      <a:pPr algn="l" rtl="0" eaLnBrk="0">
                        <a:lnSpc>
                          <a:spcPct val="116000"/>
                        </a:lnSpc>
                        <a:tabLst/>
                      </a:pPr>
                      <a:endParaRPr lang="Arial" altLang="Arial" sz="200" dirty="0"/>
                    </a:p>
                    <a:p>
                      <a:pPr marL="78105" algn="l" rtl="0" eaLnBrk="0">
                        <a:lnSpc>
                          <a:spcPct val="96000"/>
                        </a:lnSpc>
                        <a:spcBef>
                          <a:spcPts val="2"/>
                        </a:spcBef>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一、项目基本情况</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Basic</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Info</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2">
                  <a:txBody>
                    <a:bodyPr/>
                    <a:lstStyle/>
                    <a:p>
                      <a:pPr algn="l" rtl="0" eaLnBrk="0">
                        <a:lnSpc>
                          <a:spcPct val="188000"/>
                        </a:lnSpc>
                        <a:tabLst/>
                      </a:pPr>
                      <a:endParaRPr lang="Arial" altLang="Arial" sz="100" dirty="0"/>
                    </a:p>
                    <a:p>
                      <a:pPr marL="76200" algn="l" rtl="0" eaLnBrk="0">
                        <a:lnSpc>
                          <a:spcPts val="1182"/>
                        </a:lnSpc>
                        <a:tabLst/>
                      </a:pPr>
                      <a:r>
                        <a:rPr sz="900" kern="0" spc="0" dirty="0">
                          <a:solidFill>
                            <a:srgbClr val="000000">
                              <a:alpha val="100000"/>
                            </a:srgbClr>
                          </a:solidFill>
                          <a:latin typeface="SimSun"/>
                          <a:ea typeface="SimSun"/>
                          <a:cs typeface="SimSun"/>
                        </a:rPr>
                        <a:t>项目名称</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name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48000"/>
                        </a:lnSpc>
                        <a:tabLst/>
                      </a:pPr>
                      <a:endParaRPr lang="Arial" altLang="Arial" sz="200" dirty="0"/>
                    </a:p>
                    <a:p>
                      <a:pPr marL="71755" algn="l" rtl="0" eaLnBrk="0">
                        <a:lnSpc>
                          <a:spcPct val="95000"/>
                        </a:lnSpc>
                        <a:spcBef>
                          <a:spcPts val="2"/>
                        </a:spcBef>
                        <a:tabLst/>
                      </a:pPr>
                      <a:r>
                        <a:rPr sz="900" kern="0" spc="-10" dirty="0">
                          <a:solidFill>
                            <a:srgbClr val="000000">
                              <a:alpha val="100000"/>
                            </a:srgbClr>
                          </a:solidFill>
                          <a:latin typeface="Times New Roman"/>
                          <a:ea typeface="Times New Roman"/>
                          <a:cs typeface="Times New Roman"/>
                        </a:rPr>
                        <a:t>T </a:t>
                      </a:r>
                      <a:r>
                        <a:rPr sz="900" kern="0" spc="-10" dirty="0">
                          <a:solidFill>
                            <a:srgbClr val="000000">
                              <a:alpha val="100000"/>
                            </a:srgbClr>
                          </a:solidFill>
                          <a:latin typeface="SimSun"/>
                          <a:ea typeface="SimSun"/>
                          <a:cs typeface="SimSun"/>
                        </a:rPr>
                        <a:t>客户考察公司</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88000"/>
                        </a:lnSpc>
                        <a:tabLst/>
                      </a:pPr>
                      <a:endParaRPr lang="Arial" altLang="Arial" sz="100" dirty="0"/>
                    </a:p>
                    <a:p>
                      <a:pPr marL="73025" algn="l" rtl="0" eaLnBrk="0">
                        <a:lnSpc>
                          <a:spcPts val="1182"/>
                        </a:lnSpc>
                        <a:tabLst/>
                      </a:pPr>
                      <a:r>
                        <a:rPr sz="900" kern="0" spc="0" dirty="0">
                          <a:solidFill>
                            <a:srgbClr val="000000">
                              <a:alpha val="100000"/>
                            </a:srgbClr>
                          </a:solidFill>
                          <a:latin typeface="SimSun"/>
                          <a:ea typeface="SimSun"/>
                          <a:cs typeface="SimSun"/>
                        </a:rPr>
                        <a:t>项目编号</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code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7000"/>
                        </a:lnSpc>
                        <a:tabLst/>
                      </a:pPr>
                      <a:endParaRPr lang="Arial" altLang="Arial" sz="400" dirty="0"/>
                    </a:p>
                    <a:p>
                      <a:pPr marL="72389" algn="l" rtl="0" eaLnBrk="0">
                        <a:lnSpc>
                          <a:spcPct val="76000"/>
                        </a:lnSpc>
                        <a:spcBef>
                          <a:spcPts val="1"/>
                        </a:spcBef>
                        <a:tabLst/>
                      </a:pPr>
                      <a:r>
                        <a:rPr sz="900" kern="0" spc="-10" dirty="0">
                          <a:solidFill>
                            <a:srgbClr val="000000">
                              <a:alpha val="100000"/>
                            </a:srgbClr>
                          </a:solidFill>
                          <a:latin typeface="Times New Roman"/>
                          <a:ea typeface="Times New Roman"/>
                          <a:cs typeface="Times New Roman"/>
                        </a:rPr>
                        <a:t>T0808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2">
                  <a:txBody>
                    <a:bodyPr/>
                    <a:lstStyle/>
                    <a:p>
                      <a:pPr algn="l" rtl="0" eaLnBrk="0">
                        <a:lnSpc>
                          <a:spcPct val="187000"/>
                        </a:lnSpc>
                        <a:tabLst/>
                      </a:pPr>
                      <a:endParaRPr lang="Arial" altLang="Arial" sz="100" dirty="0"/>
                    </a:p>
                    <a:p>
                      <a:pPr marL="75564" algn="l" rtl="0" eaLnBrk="0">
                        <a:lnSpc>
                          <a:spcPts val="1182"/>
                        </a:lnSpc>
                        <a:tabLst/>
                      </a:pPr>
                      <a:r>
                        <a:rPr sz="900" kern="0" spc="0" dirty="0">
                          <a:solidFill>
                            <a:srgbClr val="000000">
                              <a:alpha val="100000"/>
                            </a:srgbClr>
                          </a:solidFill>
                          <a:latin typeface="SimSun"/>
                          <a:ea typeface="SimSun"/>
                          <a:cs typeface="SimSun"/>
                        </a:rPr>
                        <a:t>制作人</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prepare</a:t>
                      </a:r>
                      <a:r>
                        <a:rPr sz="900" kern="0" spc="-10" dirty="0">
                          <a:solidFill>
                            <a:srgbClr val="000000">
                              <a:alpha val="100000"/>
                            </a:srgbClr>
                          </a:solidFill>
                          <a:latin typeface="Times New Roman"/>
                          <a:ea typeface="Times New Roman"/>
                          <a:cs typeface="Times New Roman"/>
                        </a:rPr>
                        <a:t>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48000"/>
                        </a:lnSpc>
                        <a:tabLst/>
                      </a:pPr>
                      <a:endParaRPr lang="Arial" altLang="Arial" sz="200" dirty="0"/>
                    </a:p>
                    <a:p>
                      <a:pPr marL="74930" algn="l" rtl="0" eaLnBrk="0">
                        <a:lnSpc>
                          <a:spcPct val="96000"/>
                        </a:lnSpc>
                        <a:spcBef>
                          <a:spcPts val="1"/>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87000"/>
                        </a:lnSpc>
                        <a:tabLst/>
                      </a:pPr>
                      <a:endParaRPr lang="Arial" altLang="Arial" sz="100" dirty="0"/>
                    </a:p>
                    <a:p>
                      <a:pPr marL="75564" algn="l" rtl="0" eaLnBrk="0">
                        <a:lnSpc>
                          <a:spcPts val="1182"/>
                        </a:lnSpc>
                        <a:tabLst/>
                      </a:pPr>
                      <a:r>
                        <a:rPr sz="900" kern="0" spc="-10" dirty="0">
                          <a:solidFill>
                            <a:srgbClr val="000000">
                              <a:alpha val="100000"/>
                            </a:srgbClr>
                          </a:solidFill>
                          <a:latin typeface="SimSun"/>
                          <a:ea typeface="SimSun"/>
                          <a:cs typeface="SimSun"/>
                        </a:rPr>
                        <a:t>审核人</a:t>
                      </a:r>
                      <a:r>
                        <a:rPr sz="900" kern="0" spc="-15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reviewed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1000"/>
                        </a:lnSpc>
                        <a:tabLst/>
                      </a:pPr>
                      <a:endParaRPr lang="Arial" altLang="Arial" sz="300" dirty="0"/>
                    </a:p>
                    <a:p>
                      <a:pPr marL="74930" algn="l" rtl="0" eaLnBrk="0">
                        <a:lnSpc>
                          <a:spcPct val="95000"/>
                        </a:lnSpc>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2">
                  <a:txBody>
                    <a:bodyPr/>
                    <a:lstStyle/>
                    <a:p>
                      <a:pPr algn="l" rtl="0" eaLnBrk="0">
                        <a:lnSpc>
                          <a:spcPct val="185000"/>
                        </a:lnSpc>
                        <a:tabLst/>
                      </a:pPr>
                      <a:endParaRPr lang="Arial" altLang="Arial" sz="100" dirty="0"/>
                    </a:p>
                    <a:p>
                      <a:pPr marL="76200" algn="l" rtl="0" eaLnBrk="0">
                        <a:lnSpc>
                          <a:spcPts val="1182"/>
                        </a:lnSpc>
                        <a:spcBef>
                          <a:spcPts val="1"/>
                        </a:spcBef>
                        <a:tabLst/>
                      </a:pPr>
                      <a:r>
                        <a:rPr sz="900" kern="0" spc="0" dirty="0">
                          <a:solidFill>
                            <a:srgbClr val="000000">
                              <a:alpha val="100000"/>
                            </a:srgbClr>
                          </a:solidFill>
                          <a:latin typeface="SimSun"/>
                          <a:ea typeface="SimSun"/>
                          <a:cs typeface="SimSun"/>
                        </a:rPr>
                        <a:t>项目经理</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mana</a:t>
                      </a:r>
                      <a:r>
                        <a:rPr sz="900" kern="0" spc="-10" dirty="0">
                          <a:solidFill>
                            <a:srgbClr val="000000">
                              <a:alpha val="100000"/>
                            </a:srgbClr>
                          </a:solidFill>
                          <a:latin typeface="Times New Roman"/>
                          <a:ea typeface="Times New Roman"/>
                          <a:cs typeface="Times New Roman"/>
                        </a:rPr>
                        <a:t>ger</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47000"/>
                        </a:lnSpc>
                        <a:tabLst/>
                      </a:pPr>
                      <a:endParaRPr lang="Arial" altLang="Arial" sz="200" dirty="0"/>
                    </a:p>
                    <a:p>
                      <a:pPr marL="74930" algn="l" rtl="0" eaLnBrk="0">
                        <a:lnSpc>
                          <a:spcPct val="96000"/>
                        </a:lnSpc>
                        <a:spcBef>
                          <a:spcPts val="2"/>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85000"/>
                        </a:lnSpc>
                        <a:tabLst/>
                      </a:pPr>
                      <a:endParaRPr lang="Arial" altLang="Arial" sz="100" dirty="0"/>
                    </a:p>
                    <a:p>
                      <a:pPr marL="72389" algn="l" rtl="0" eaLnBrk="0">
                        <a:lnSpc>
                          <a:spcPts val="1182"/>
                        </a:lnSpc>
                        <a:spcBef>
                          <a:spcPts val="1"/>
                        </a:spcBef>
                        <a:tabLst/>
                      </a:pPr>
                      <a:r>
                        <a:rPr sz="900" kern="0" spc="-10" dirty="0">
                          <a:solidFill>
                            <a:srgbClr val="000000">
                              <a:alpha val="100000"/>
                            </a:srgbClr>
                          </a:solidFill>
                          <a:latin typeface="SimSun"/>
                          <a:ea typeface="SimSun"/>
                          <a:cs typeface="SimSun"/>
                        </a:rPr>
                        <a:t>制作日期</a:t>
                      </a:r>
                      <a:r>
                        <a:rPr sz="900" kern="0" spc="-19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data</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6000"/>
                        </a:lnSpc>
                        <a:tabLst/>
                      </a:pPr>
                      <a:endParaRPr lang="Arial" altLang="Arial" sz="400" dirty="0"/>
                    </a:p>
                    <a:p>
                      <a:pPr marL="71119" algn="l" rtl="0" eaLnBrk="0">
                        <a:lnSpc>
                          <a:spcPct val="76000"/>
                        </a:lnSpc>
                        <a:spcBef>
                          <a:spcPts val="3"/>
                        </a:spcBef>
                        <a:tabLst/>
                      </a:pPr>
                      <a:r>
                        <a:rPr sz="900" kern="0" spc="-10" dirty="0">
                          <a:solidFill>
                            <a:srgbClr val="000000">
                              <a:alpha val="100000"/>
                            </a:srgbClr>
                          </a:solidFill>
                          <a:latin typeface="Times New Roman"/>
                          <a:ea typeface="Times New Roman"/>
                          <a:cs typeface="Times New Roman"/>
                        </a:rPr>
                        <a:t>2005-7-8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8">
                  <a:txBody>
                    <a:bodyPr/>
                    <a:lstStyle/>
                    <a:p>
                      <a:pPr algn="l" rtl="0" eaLnBrk="0">
                        <a:lnSpc>
                          <a:spcPct val="113000"/>
                        </a:lnSpc>
                        <a:tabLst/>
                      </a:pPr>
                      <a:endParaRPr lang="Arial" altLang="Arial" sz="200" dirty="0"/>
                    </a:p>
                    <a:p>
                      <a:pPr marL="78739" algn="l" rtl="0" eaLnBrk="0">
                        <a:lnSpc>
                          <a:spcPct val="96000"/>
                        </a:lnSpc>
                        <a:spcBef>
                          <a:spcPts val="2"/>
                        </a:spcBef>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二、项目组成员</a:t>
                      </a:r>
                      <a:r>
                        <a:rPr sz="1000" kern="0" spc="5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II</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Team</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Directory</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48000"/>
                        </a:lnSpc>
                        <a:tabLst/>
                      </a:pPr>
                      <a:endParaRPr lang="Arial" altLang="Arial" sz="200" dirty="0"/>
                    </a:p>
                    <a:p>
                      <a:pPr marL="76835" algn="l" rtl="0" eaLnBrk="0">
                        <a:lnSpc>
                          <a:spcPct val="83000"/>
                        </a:lnSpc>
                        <a:spcBef>
                          <a:spcPts val="1"/>
                        </a:spcBef>
                        <a:tabLst/>
                      </a:pPr>
                      <a:r>
                        <a:rPr sz="900" kern="0" spc="-20" dirty="0">
                          <a:solidFill>
                            <a:srgbClr val="000000">
                              <a:alpha val="100000"/>
                            </a:srgbClr>
                          </a:solidFill>
                          <a:latin typeface="SimSun"/>
                          <a:ea typeface="SimSun"/>
                          <a:cs typeface="SimSun"/>
                        </a:rPr>
                        <a:t>成员姓名</a:t>
                      </a:r>
                      <a:endParaRPr lang="SimSun" altLang="SimSun" sz="900" dirty="0"/>
                    </a:p>
                    <a:p>
                      <a:pPr marL="69850" algn="l" rtl="0" eaLnBrk="0">
                        <a:lnSpc>
                          <a:spcPts val="1432"/>
                        </a:lnSpc>
                        <a:tabLst/>
                      </a:pPr>
                      <a:r>
                        <a:rPr sz="900" kern="0" spc="-10" dirty="0">
                          <a:solidFill>
                            <a:srgbClr val="000000">
                              <a:alpha val="100000"/>
                            </a:srgbClr>
                          </a:solidFill>
                          <a:latin typeface="Times New Roman"/>
                          <a:ea typeface="Times New Roman"/>
                          <a:cs typeface="Times New Roman"/>
                        </a:rPr>
                        <a:t>Name</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3025" algn="l" rtl="0" eaLnBrk="0">
                        <a:lnSpc>
                          <a:spcPct val="94000"/>
                        </a:lnSpc>
                        <a:spcBef>
                          <a:spcPts val="1"/>
                        </a:spcBef>
                        <a:tabLst/>
                      </a:pPr>
                      <a:r>
                        <a:rPr sz="900" kern="0" spc="-10" dirty="0">
                          <a:solidFill>
                            <a:srgbClr val="000000">
                              <a:alpha val="100000"/>
                            </a:srgbClr>
                          </a:solidFill>
                          <a:latin typeface="SimSun"/>
                          <a:ea typeface="SimSun"/>
                          <a:cs typeface="SimSun"/>
                        </a:rPr>
                        <a:t>项目角色</a:t>
                      </a:r>
                      <a:endParaRPr lang="SimSun" altLang="SimSun" sz="900" dirty="0"/>
                    </a:p>
                    <a:p>
                      <a:pPr algn="l" rtl="0" eaLnBrk="0">
                        <a:lnSpc>
                          <a:spcPct val="112000"/>
                        </a:lnSpc>
                        <a:tabLst/>
                      </a:pPr>
                      <a:endParaRPr lang="Arial" altLang="Arial" sz="500" dirty="0"/>
                    </a:p>
                    <a:p>
                      <a:pPr marL="69850" algn="l" rtl="0" eaLnBrk="0">
                        <a:lnSpc>
                          <a:spcPct val="78000"/>
                        </a:lnSpc>
                        <a:spcBef>
                          <a:spcPts val="1"/>
                        </a:spcBef>
                        <a:tabLst/>
                      </a:pPr>
                      <a:r>
                        <a:rPr sz="900" kern="0" spc="0" dirty="0">
                          <a:solidFill>
                            <a:srgbClr val="000000">
                              <a:alpha val="100000"/>
                            </a:srgbClr>
                          </a:solidFill>
                          <a:latin typeface="Times New Roman"/>
                          <a:ea typeface="Times New Roman"/>
                          <a:cs typeface="Times New Roman"/>
                        </a:rPr>
                        <a:t>Project Ro</a:t>
                      </a:r>
                      <a:r>
                        <a:rPr sz="900" kern="0" spc="-10" dirty="0">
                          <a:solidFill>
                            <a:srgbClr val="000000">
                              <a:alpha val="100000"/>
                            </a:srgbClr>
                          </a:solidFill>
                          <a:latin typeface="Times New Roman"/>
                          <a:ea typeface="Times New Roman"/>
                          <a:cs typeface="Times New Roman"/>
                        </a:rPr>
                        <a:t>le</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2389" algn="l" rtl="0" eaLnBrk="0">
                        <a:lnSpc>
                          <a:spcPct val="83000"/>
                        </a:lnSpc>
                        <a:spcBef>
                          <a:spcPts val="1"/>
                        </a:spcBef>
                        <a:tabLst/>
                      </a:pPr>
                      <a:r>
                        <a:rPr sz="900" kern="0" spc="-10" dirty="0">
                          <a:solidFill>
                            <a:srgbClr val="000000">
                              <a:alpha val="100000"/>
                            </a:srgbClr>
                          </a:solidFill>
                          <a:latin typeface="SimSun"/>
                          <a:ea typeface="SimSun"/>
                          <a:cs typeface="SimSun"/>
                        </a:rPr>
                        <a:t>所在部门</a:t>
                      </a:r>
                      <a:endParaRPr lang="SimSun" altLang="SimSun" sz="900" dirty="0"/>
                    </a:p>
                    <a:p>
                      <a:pPr marL="69850" algn="l" rtl="0" eaLnBrk="0">
                        <a:lnSpc>
                          <a:spcPts val="1612"/>
                        </a:lnSpc>
                        <a:tabLst/>
                      </a:pPr>
                      <a:r>
                        <a:rPr sz="900" kern="0" spc="-10" dirty="0">
                          <a:solidFill>
                            <a:srgbClr val="000000">
                              <a:alpha val="100000"/>
                            </a:srgbClr>
                          </a:solidFill>
                          <a:latin typeface="Times New Roman"/>
                          <a:ea typeface="Times New Roman"/>
                          <a:cs typeface="Times New Roman"/>
                        </a:rPr>
                        <a:t>Dept.Name</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1755" algn="l" rtl="0" eaLnBrk="0">
                        <a:lnSpc>
                          <a:spcPct val="95000"/>
                        </a:lnSpc>
                        <a:spcBef>
                          <a:spcPts val="1"/>
                        </a:spcBef>
                        <a:tabLst/>
                      </a:pPr>
                      <a:r>
                        <a:rPr sz="900" kern="0" spc="-20" dirty="0">
                          <a:solidFill>
                            <a:srgbClr val="000000">
                              <a:alpha val="100000"/>
                            </a:srgbClr>
                          </a:solidFill>
                          <a:latin typeface="SimSun"/>
                          <a:ea typeface="SimSun"/>
                          <a:cs typeface="SimSun"/>
                        </a:rPr>
                        <a:t>职责</a:t>
                      </a:r>
                      <a:endParaRPr lang="SimSun" altLang="SimSun" sz="900" dirty="0"/>
                    </a:p>
                    <a:p>
                      <a:pPr algn="l" rtl="0" eaLnBrk="0">
                        <a:lnSpc>
                          <a:spcPct val="110000"/>
                        </a:lnSpc>
                        <a:tabLst/>
                      </a:pPr>
                      <a:endParaRPr lang="Arial" altLang="Arial" sz="500" dirty="0"/>
                    </a:p>
                    <a:p>
                      <a:pPr marL="70485" algn="l" rtl="0" eaLnBrk="0">
                        <a:lnSpc>
                          <a:spcPct val="78000"/>
                        </a:lnSpc>
                        <a:spcBef>
                          <a:spcPts val="2"/>
                        </a:spcBef>
                        <a:tabLst/>
                      </a:pPr>
                      <a:r>
                        <a:rPr sz="900" kern="0" spc="0" dirty="0">
                          <a:solidFill>
                            <a:srgbClr val="000000">
                              <a:alpha val="100000"/>
                            </a:srgbClr>
                          </a:solidFill>
                          <a:latin typeface="Times New Roman"/>
                          <a:ea typeface="Times New Roman"/>
                          <a:cs typeface="Times New Roman"/>
                        </a:rPr>
                        <a:t>Reponsibil</a:t>
                      </a:r>
                      <a:r>
                        <a:rPr sz="900" kern="0" spc="-10" dirty="0">
                          <a:solidFill>
                            <a:srgbClr val="000000">
                              <a:alpha val="100000"/>
                            </a:srgbClr>
                          </a:solidFill>
                          <a:latin typeface="Times New Roman"/>
                          <a:ea typeface="Times New Roman"/>
                          <a:cs typeface="Times New Roman"/>
                        </a:rPr>
                        <a:t>ity</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4294" indent="-1270" algn="l" rtl="0" eaLnBrk="0">
                        <a:lnSpc>
                          <a:spcPct val="120000"/>
                        </a:lnSpc>
                        <a:spcBef>
                          <a:spcPts val="1"/>
                        </a:spcBef>
                        <a:tabLst/>
                      </a:pPr>
                      <a:r>
                        <a:rPr sz="900" kern="0" spc="60" dirty="0">
                          <a:solidFill>
                            <a:srgbClr val="000000">
                              <a:alpha val="100000"/>
                            </a:srgbClr>
                          </a:solidFill>
                          <a:latin typeface="SimSun"/>
                          <a:ea typeface="SimSun"/>
                          <a:cs typeface="SimSun"/>
                        </a:rPr>
                        <a:t>项目起止日</a:t>
                      </a:r>
                      <a:r>
                        <a:rPr sz="900" kern="0" spc="1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期</a:t>
                      </a:r>
                      <a:r>
                        <a:rPr sz="900" kern="0" spc="-19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Data</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5000"/>
                        </a:lnSpc>
                        <a:tabLst/>
                      </a:pPr>
                      <a:endParaRPr lang="Arial" altLang="Arial" sz="200" dirty="0"/>
                    </a:p>
                    <a:p>
                      <a:pPr marL="73660" indent="-1270" algn="l" rtl="0" eaLnBrk="0">
                        <a:lnSpc>
                          <a:spcPct val="120000"/>
                        </a:lnSpc>
                        <a:spcBef>
                          <a:spcPts val="1"/>
                        </a:spcBef>
                        <a:tabLst/>
                      </a:pPr>
                      <a:r>
                        <a:rPr sz="900" kern="0" spc="70" dirty="0">
                          <a:solidFill>
                            <a:srgbClr val="000000">
                              <a:alpha val="100000"/>
                            </a:srgbClr>
                          </a:solidFill>
                          <a:latin typeface="SimSun"/>
                          <a:ea typeface="SimSun"/>
                          <a:cs typeface="SimSun"/>
                        </a:rPr>
                        <a:t>投入频</a:t>
                      </a:r>
                      <a:r>
                        <a:rPr sz="900" kern="0" spc="-25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度及</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工作量</a:t>
                      </a:r>
                      <a:r>
                        <a:rPr sz="900" kern="0" spc="-18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Time</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3660" algn="l" rtl="0" eaLnBrk="0">
                        <a:lnSpc>
                          <a:spcPct val="83000"/>
                        </a:lnSpc>
                        <a:spcBef>
                          <a:spcPts val="1"/>
                        </a:spcBef>
                        <a:tabLst/>
                      </a:pPr>
                      <a:r>
                        <a:rPr sz="900" kern="0" spc="-10" dirty="0">
                          <a:solidFill>
                            <a:srgbClr val="000000">
                              <a:alpha val="100000"/>
                            </a:srgbClr>
                          </a:solidFill>
                          <a:latin typeface="SimSun"/>
                          <a:ea typeface="SimSun"/>
                          <a:cs typeface="SimSun"/>
                        </a:rPr>
                        <a:t>联系电话</a:t>
                      </a:r>
                      <a:endParaRPr lang="SimSun" altLang="SimSun" sz="900" dirty="0"/>
                    </a:p>
                    <a:p>
                      <a:pPr marL="72389" algn="l" rtl="0" eaLnBrk="0">
                        <a:lnSpc>
                          <a:spcPts val="1432"/>
                        </a:lnSpc>
                        <a:tabLst/>
                      </a:pPr>
                      <a:r>
                        <a:rPr sz="900" kern="0" spc="-10" dirty="0">
                          <a:solidFill>
                            <a:srgbClr val="000000">
                              <a:alpha val="100000"/>
                            </a:srgbClr>
                          </a:solidFill>
                          <a:latin typeface="Times New Roman"/>
                          <a:ea typeface="Times New Roman"/>
                          <a:cs typeface="Times New Roman"/>
                        </a:rPr>
                        <a:t>Tel      No.</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5564" indent="-1270" algn="l" rtl="0" eaLnBrk="0">
                        <a:lnSpc>
                          <a:spcPct val="117000"/>
                        </a:lnSpc>
                        <a:spcBef>
                          <a:spcPts val="2"/>
                        </a:spcBef>
                        <a:tabLst/>
                      </a:pPr>
                      <a:r>
                        <a:rPr sz="900" kern="0" spc="-20" dirty="0">
                          <a:solidFill>
                            <a:srgbClr val="000000">
                              <a:alpha val="100000"/>
                            </a:srgbClr>
                          </a:solidFill>
                          <a:latin typeface="SimSun"/>
                          <a:ea typeface="SimSun"/>
                          <a:cs typeface="SimSun"/>
                        </a:rPr>
                        <a:t>主管经理</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Supervisor</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a:txBody>
                    <a:bodyPr/>
                    <a:lstStyle/>
                    <a:p>
                      <a:pPr algn="l" rtl="0" eaLnBrk="0">
                        <a:lnSpc>
                          <a:spcPct val="100000"/>
                        </a:lnSpc>
                        <a:tabLst/>
                      </a:pPr>
                      <a:endParaRPr lang="Arial" altLang="Arial" sz="300" dirty="0"/>
                    </a:p>
                    <a:p>
                      <a:pPr marL="77469" algn="l" rtl="0" eaLnBrk="0">
                        <a:lnSpc>
                          <a:spcPct val="95000"/>
                        </a:lnSpc>
                        <a:spcBef>
                          <a:spcPts val="2"/>
                        </a:spcBef>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3025" algn="l" rtl="0" eaLnBrk="0">
                        <a:lnSpc>
                          <a:spcPct val="83000"/>
                        </a:lnSpc>
                        <a:spcBef>
                          <a:spcPts val="2"/>
                        </a:spcBef>
                        <a:tabLst/>
                      </a:pPr>
                      <a:r>
                        <a:rPr sz="900" kern="0" spc="-10" dirty="0">
                          <a:solidFill>
                            <a:srgbClr val="000000">
                              <a:alpha val="100000"/>
                            </a:srgbClr>
                          </a:solidFill>
                          <a:latin typeface="SimSun"/>
                          <a:ea typeface="SimSun"/>
                          <a:cs typeface="SimSun"/>
                        </a:rPr>
                        <a:t>项目赞助人</a:t>
                      </a:r>
                      <a:endParaRPr lang="SimSun" altLang="SimSun" sz="900" dirty="0"/>
                    </a:p>
                    <a:p>
                      <a:pPr marL="75564" algn="l" rtl="0" eaLnBrk="0">
                        <a:lnSpc>
                          <a:spcPts val="1612"/>
                        </a:lnSpc>
                        <a:tabLst/>
                      </a:pPr>
                      <a:r>
                        <a:rPr sz="900" kern="0" spc="-10" dirty="0">
                          <a:solidFill>
                            <a:srgbClr val="000000">
                              <a:alpha val="100000"/>
                            </a:srgbClr>
                          </a:solidFill>
                          <a:latin typeface="Times New Roman"/>
                          <a:ea typeface="Times New Roman"/>
                          <a:cs typeface="Times New Roman"/>
                        </a:rPr>
                        <a:t>Sponsor</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69214" algn="l" rtl="0" eaLnBrk="0">
                        <a:lnSpc>
                          <a:spcPct val="95000"/>
                        </a:lnSpc>
                        <a:spcBef>
                          <a:spcPts val="2"/>
                        </a:spcBef>
                        <a:tabLst/>
                      </a:pPr>
                      <a:r>
                        <a:rPr sz="900" kern="0" spc="-30" dirty="0">
                          <a:solidFill>
                            <a:srgbClr val="000000">
                              <a:alpha val="100000"/>
                            </a:srgbClr>
                          </a:solidFill>
                          <a:latin typeface="Times New Roman"/>
                          <a:ea typeface="Times New Roman"/>
                          <a:cs typeface="Times New Roman"/>
                        </a:rPr>
                        <a:t>A</a:t>
                      </a:r>
                      <a:r>
                        <a:rPr sz="900" kern="0" spc="15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国代表处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3025" algn="l" rtl="0" eaLnBrk="0">
                        <a:lnSpc>
                          <a:spcPct val="95000"/>
                        </a:lnSpc>
                        <a:tabLst/>
                      </a:pPr>
                      <a:r>
                        <a:rPr sz="900" kern="0" spc="-10" dirty="0">
                          <a:solidFill>
                            <a:srgbClr val="000000">
                              <a:alpha val="100000"/>
                            </a:srgbClr>
                          </a:solidFill>
                          <a:latin typeface="SimSun"/>
                          <a:ea typeface="SimSun"/>
                          <a:cs typeface="SimSun"/>
                        </a:rPr>
                        <a:t>项目赞助</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a:txBody>
                    <a:bodyPr/>
                    <a:lstStyle/>
                    <a:p>
                      <a:pPr algn="l" rtl="0" eaLnBrk="0">
                        <a:lnSpc>
                          <a:spcPct val="146000"/>
                        </a:lnSpc>
                        <a:tabLst/>
                      </a:pPr>
                      <a:endParaRPr lang="Arial" altLang="Arial" sz="200" dirty="0"/>
                    </a:p>
                    <a:p>
                      <a:pPr marL="78105" algn="l" rtl="0" eaLnBrk="0">
                        <a:lnSpc>
                          <a:spcPct val="96000"/>
                        </a:lnSpc>
                        <a:spcBef>
                          <a:spcPts val="2"/>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3025" algn="l" rtl="0" eaLnBrk="0">
                        <a:lnSpc>
                          <a:spcPct val="83000"/>
                        </a:lnSpc>
                        <a:spcBef>
                          <a:spcPts val="2"/>
                        </a:spcBef>
                        <a:tabLst/>
                      </a:pPr>
                      <a:r>
                        <a:rPr sz="900" kern="0" spc="-10" dirty="0">
                          <a:solidFill>
                            <a:srgbClr val="000000">
                              <a:alpha val="100000"/>
                            </a:srgbClr>
                          </a:solidFill>
                          <a:latin typeface="SimSun"/>
                          <a:ea typeface="SimSun"/>
                          <a:cs typeface="SimSun"/>
                        </a:rPr>
                        <a:t>项目经理</a:t>
                      </a:r>
                      <a:endParaRPr lang="SimSun" altLang="SimSun" sz="900" dirty="0"/>
                    </a:p>
                    <a:p>
                      <a:pPr marL="69850" algn="l" rtl="0" eaLnBrk="0">
                        <a:lnSpc>
                          <a:spcPts val="1614"/>
                        </a:lnSpc>
                        <a:tabLst/>
                      </a:pPr>
                      <a:r>
                        <a:rPr sz="900" kern="0" spc="-10" dirty="0">
                          <a:solidFill>
                            <a:srgbClr val="000000">
                              <a:alpha val="100000"/>
                            </a:srgbClr>
                          </a:solidFill>
                          <a:latin typeface="Times New Roman"/>
                          <a:ea typeface="Times New Roman"/>
                          <a:cs typeface="Times New Roman"/>
                        </a:rPr>
                        <a:t>Manager</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3025" indent="-3810" algn="l" rtl="0" eaLnBrk="0">
                        <a:lnSpc>
                          <a:spcPct val="119000"/>
                        </a:lnSpc>
                        <a:spcBef>
                          <a:spcPts val="1"/>
                        </a:spcBef>
                        <a:tabLst/>
                      </a:pPr>
                      <a:r>
                        <a:rPr sz="900" kern="0" spc="0" dirty="0">
                          <a:solidFill>
                            <a:srgbClr val="000000">
                              <a:alpha val="100000"/>
                            </a:srgbClr>
                          </a:solidFill>
                          <a:latin typeface="Times New Roman"/>
                          <a:ea typeface="Times New Roman"/>
                          <a:cs typeface="Times New Roman"/>
                        </a:rPr>
                        <a:t>VIP</a:t>
                      </a:r>
                      <a:r>
                        <a:rPr sz="900" kern="0" spc="100" dirty="0">
                          <a:solidFill>
                            <a:srgbClr val="000000">
                              <a:alpha val="100000"/>
                            </a:srgbClr>
                          </a:solidFill>
                          <a:latin typeface="Times New Roman"/>
                          <a:ea typeface="Times New Roman"/>
                          <a:cs typeface="Times New Roman"/>
                        </a:rPr>
                        <a:t>  </a:t>
                      </a:r>
                      <a:r>
                        <a:rPr sz="900" kern="0" spc="90" dirty="0">
                          <a:solidFill>
                            <a:srgbClr val="000000">
                              <a:alpha val="100000"/>
                            </a:srgbClr>
                          </a:solidFill>
                          <a:latin typeface="SimSun"/>
                          <a:ea typeface="SimSun"/>
                          <a:cs typeface="SimSun"/>
                        </a:rPr>
                        <a:t>客户接</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待策划处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76835" algn="l" rtl="0" eaLnBrk="0">
                        <a:lnSpc>
                          <a:spcPct val="95000"/>
                        </a:lnSpc>
                        <a:spcBef>
                          <a:spcPts val="2"/>
                        </a:spcBef>
                        <a:tabLst/>
                      </a:pPr>
                      <a:r>
                        <a:rPr sz="900" kern="0" spc="-20" dirty="0">
                          <a:solidFill>
                            <a:srgbClr val="000000">
                              <a:alpha val="100000"/>
                            </a:srgbClr>
                          </a:solidFill>
                          <a:latin typeface="SimSun"/>
                          <a:ea typeface="SimSun"/>
                          <a:cs typeface="SimSun"/>
                        </a:rPr>
                        <a:t>总体负责</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48000"/>
                        </a:lnSpc>
                        <a:tabLst/>
                      </a:pPr>
                      <a:endParaRPr lang="Arial" altLang="Arial" sz="200" dirty="0"/>
                    </a:p>
                    <a:p>
                      <a:pPr marL="76835" algn="l" rtl="0" eaLnBrk="0">
                        <a:lnSpc>
                          <a:spcPct val="99000"/>
                        </a:lnSpc>
                        <a:spcBef>
                          <a:spcPts val="2"/>
                        </a:spcBef>
                        <a:tabLst/>
                      </a:pPr>
                      <a:r>
                        <a:rPr sz="900" kern="0" spc="-20" dirty="0">
                          <a:solidFill>
                            <a:srgbClr val="000000">
                              <a:alpha val="100000"/>
                            </a:srgbClr>
                          </a:solidFill>
                          <a:latin typeface="SimSun"/>
                          <a:ea typeface="SimSun"/>
                          <a:cs typeface="SimSun"/>
                        </a:rPr>
                        <a:t>王五</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3025" algn="l" rtl="0" eaLnBrk="0">
                        <a:lnSpc>
                          <a:spcPct val="83000"/>
                        </a:lnSpc>
                        <a:spcBef>
                          <a:spcPts val="1"/>
                        </a:spcBef>
                        <a:tabLst/>
                      </a:pPr>
                      <a:r>
                        <a:rPr sz="900" kern="0" spc="-10" dirty="0">
                          <a:solidFill>
                            <a:srgbClr val="000000">
                              <a:alpha val="100000"/>
                            </a:srgbClr>
                          </a:solidFill>
                          <a:latin typeface="SimSun"/>
                          <a:ea typeface="SimSun"/>
                          <a:cs typeface="SimSun"/>
                        </a:rPr>
                        <a:t>项目核心成员</a:t>
                      </a:r>
                      <a:endParaRPr lang="SimSun" altLang="SimSun" sz="900" dirty="0"/>
                    </a:p>
                    <a:p>
                      <a:pPr marL="72389" algn="l" rtl="0" eaLnBrk="0">
                        <a:lnSpc>
                          <a:spcPts val="1433"/>
                        </a:lnSpc>
                        <a:tabLst/>
                      </a:pPr>
                      <a:r>
                        <a:rPr sz="900" kern="0" spc="-10" dirty="0">
                          <a:solidFill>
                            <a:srgbClr val="000000">
                              <a:alpha val="100000"/>
                            </a:srgbClr>
                          </a:solidFill>
                          <a:latin typeface="Times New Roman"/>
                          <a:ea typeface="Times New Roman"/>
                          <a:cs typeface="Times New Roman"/>
                        </a:rPr>
                        <a:t>Core 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69214" algn="l" rtl="0" eaLnBrk="0">
                        <a:lnSpc>
                          <a:spcPct val="95000"/>
                        </a:lnSpc>
                        <a:spcBef>
                          <a:spcPts val="1"/>
                        </a:spcBef>
                        <a:tabLst/>
                      </a:pPr>
                      <a:r>
                        <a:rPr sz="900" kern="0" spc="-30" dirty="0">
                          <a:solidFill>
                            <a:srgbClr val="000000">
                              <a:alpha val="100000"/>
                            </a:srgbClr>
                          </a:solidFill>
                          <a:latin typeface="Times New Roman"/>
                          <a:ea typeface="Times New Roman"/>
                          <a:cs typeface="Times New Roman"/>
                        </a:rPr>
                        <a:t>A</a:t>
                      </a:r>
                      <a:r>
                        <a:rPr sz="900" kern="0" spc="15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国代表处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73660" algn="l" rtl="0" eaLnBrk="0">
                        <a:lnSpc>
                          <a:spcPct val="95000"/>
                        </a:lnSpc>
                        <a:spcBef>
                          <a:spcPts val="2"/>
                        </a:spcBef>
                        <a:tabLst/>
                      </a:pPr>
                      <a:r>
                        <a:rPr sz="900" kern="0" spc="-20" dirty="0">
                          <a:solidFill>
                            <a:srgbClr val="000000">
                              <a:alpha val="100000"/>
                            </a:srgbClr>
                          </a:solidFill>
                          <a:latin typeface="SimSun"/>
                          <a:ea typeface="SimSun"/>
                          <a:cs typeface="SimSun"/>
                        </a:rPr>
                        <a:t>客户关系</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01000"/>
                        </a:lnSpc>
                        <a:tabLst/>
                      </a:pPr>
                      <a:endParaRPr lang="Arial" altLang="Arial" sz="300" dirty="0"/>
                    </a:p>
                    <a:p>
                      <a:pPr marL="75564" algn="l" rtl="0" eaLnBrk="0">
                        <a:lnSpc>
                          <a:spcPct val="96000"/>
                        </a:lnSpc>
                        <a:spcBef>
                          <a:spcPts val="1"/>
                        </a:spcBef>
                        <a:tabLst/>
                      </a:pPr>
                      <a:r>
                        <a:rPr sz="900" kern="0" spc="-20" dirty="0">
                          <a:solidFill>
                            <a:srgbClr val="000000">
                              <a:alpha val="100000"/>
                            </a:srgbClr>
                          </a:solidFill>
                          <a:latin typeface="SimSun"/>
                          <a:ea typeface="SimSun"/>
                          <a:cs typeface="SimSun"/>
                        </a:rPr>
                        <a:t>赵六</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3025" algn="l" rtl="0" eaLnBrk="0">
                        <a:lnSpc>
                          <a:spcPct val="83000"/>
                        </a:lnSpc>
                        <a:spcBef>
                          <a:spcPts val="2"/>
                        </a:spcBef>
                        <a:tabLst/>
                      </a:pPr>
                      <a:r>
                        <a:rPr sz="900" kern="0" spc="-10" dirty="0">
                          <a:solidFill>
                            <a:srgbClr val="000000">
                              <a:alpha val="100000"/>
                            </a:srgbClr>
                          </a:solidFill>
                          <a:latin typeface="SimSun"/>
                          <a:ea typeface="SimSun"/>
                          <a:cs typeface="SimSun"/>
                        </a:rPr>
                        <a:t>项目核心成员</a:t>
                      </a:r>
                      <a:endParaRPr lang="SimSun" altLang="SimSun" sz="900" dirty="0"/>
                    </a:p>
                    <a:p>
                      <a:pPr marL="72389" algn="l" rtl="0" eaLnBrk="0">
                        <a:lnSpc>
                          <a:spcPts val="1433"/>
                        </a:lnSpc>
                        <a:tabLst/>
                      </a:pPr>
                      <a:r>
                        <a:rPr sz="900" kern="0" spc="-10" dirty="0">
                          <a:solidFill>
                            <a:srgbClr val="000000">
                              <a:alpha val="100000"/>
                            </a:srgbClr>
                          </a:solidFill>
                          <a:latin typeface="Times New Roman"/>
                          <a:ea typeface="Times New Roman"/>
                          <a:cs typeface="Times New Roman"/>
                        </a:rPr>
                        <a:t>Core 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94614" indent="-22225" algn="l" rtl="0" eaLnBrk="0">
                        <a:lnSpc>
                          <a:spcPct val="119000"/>
                        </a:lnSpc>
                        <a:spcBef>
                          <a:spcPts val="3"/>
                        </a:spcBef>
                        <a:tabLst/>
                      </a:pPr>
                      <a:r>
                        <a:rPr sz="900" kern="0" spc="0" dirty="0">
                          <a:solidFill>
                            <a:srgbClr val="000000">
                              <a:alpha val="100000"/>
                            </a:srgbClr>
                          </a:solidFill>
                          <a:latin typeface="Times New Roman"/>
                          <a:ea typeface="Times New Roman"/>
                          <a:cs typeface="Times New Roman"/>
                        </a:rPr>
                        <a:t>GTS</a:t>
                      </a:r>
                      <a:r>
                        <a:rPr sz="900" kern="0" spc="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重大项</a:t>
                      </a:r>
                      <a:r>
                        <a:rPr sz="900" kern="0" spc="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目部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a:txBody>
                    <a:bodyPr/>
                    <a:lstStyle/>
                    <a:p>
                      <a:pPr algn="l" rtl="0" eaLnBrk="0">
                        <a:lnSpc>
                          <a:spcPct val="148000"/>
                        </a:lnSpc>
                        <a:tabLst/>
                      </a:pPr>
                      <a:endParaRPr lang="Arial" altLang="Arial" sz="200" dirty="0"/>
                    </a:p>
                    <a:p>
                      <a:pPr marL="76835" algn="l" rtl="0" eaLnBrk="0">
                        <a:lnSpc>
                          <a:spcPct val="95000"/>
                        </a:lnSpc>
                        <a:spcBef>
                          <a:spcPts val="2"/>
                        </a:spcBef>
                        <a:tabLst/>
                      </a:pPr>
                      <a:r>
                        <a:rPr sz="900" kern="0" spc="-20" dirty="0">
                          <a:solidFill>
                            <a:srgbClr val="000000">
                              <a:alpha val="100000"/>
                            </a:srgbClr>
                          </a:solidFill>
                          <a:latin typeface="SimSun"/>
                          <a:ea typeface="SimSun"/>
                          <a:cs typeface="SimSun"/>
                        </a:rPr>
                        <a:t>吴丹</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3025" algn="l" rtl="0" eaLnBrk="0">
                        <a:lnSpc>
                          <a:spcPct val="83000"/>
                        </a:lnSpc>
                        <a:spcBef>
                          <a:spcPts val="3"/>
                        </a:spcBef>
                        <a:tabLst/>
                      </a:pPr>
                      <a:r>
                        <a:rPr sz="900" kern="0" spc="-10" dirty="0">
                          <a:solidFill>
                            <a:srgbClr val="000000">
                              <a:alpha val="100000"/>
                            </a:srgbClr>
                          </a:solidFill>
                          <a:latin typeface="SimSun"/>
                          <a:ea typeface="SimSun"/>
                          <a:cs typeface="SimSun"/>
                        </a:rPr>
                        <a:t>项目核心成员</a:t>
                      </a:r>
                      <a:endParaRPr lang="SimSun" altLang="SimSun" sz="900" dirty="0"/>
                    </a:p>
                    <a:p>
                      <a:pPr marL="72389" algn="l" rtl="0" eaLnBrk="0">
                        <a:lnSpc>
                          <a:spcPts val="1433"/>
                        </a:lnSpc>
                        <a:tabLst/>
                      </a:pPr>
                      <a:r>
                        <a:rPr sz="900" kern="0" spc="-10" dirty="0">
                          <a:solidFill>
                            <a:srgbClr val="000000">
                              <a:alpha val="100000"/>
                            </a:srgbClr>
                          </a:solidFill>
                          <a:latin typeface="Times New Roman"/>
                          <a:ea typeface="Times New Roman"/>
                          <a:cs typeface="Times New Roman"/>
                        </a:rPr>
                        <a:t>Core 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3660" indent="-1270" algn="l" rtl="0" eaLnBrk="0">
                        <a:lnSpc>
                          <a:spcPct val="119000"/>
                        </a:lnSpc>
                        <a:spcBef>
                          <a:spcPts val="2"/>
                        </a:spcBef>
                        <a:tabLst/>
                      </a:pPr>
                      <a:r>
                        <a:rPr sz="900" kern="0" spc="110" dirty="0">
                          <a:solidFill>
                            <a:srgbClr val="000000">
                              <a:alpha val="100000"/>
                            </a:srgbClr>
                          </a:solidFill>
                          <a:latin typeface="SimSun"/>
                          <a:ea typeface="SimSun"/>
                          <a:cs typeface="SimSun"/>
                        </a:rPr>
                        <a:t>供应链管理</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3025" algn="l" rtl="0" eaLnBrk="0">
                        <a:lnSpc>
                          <a:spcPct val="94000"/>
                        </a:lnSpc>
                        <a:spcBef>
                          <a:spcPts val="1"/>
                        </a:spcBef>
                        <a:tabLst/>
                      </a:pPr>
                      <a:r>
                        <a:rPr sz="900" kern="0" spc="-10" dirty="0">
                          <a:solidFill>
                            <a:srgbClr val="000000">
                              <a:alpha val="100000"/>
                            </a:srgbClr>
                          </a:solidFill>
                          <a:latin typeface="SimSun"/>
                          <a:ea typeface="SimSun"/>
                          <a:cs typeface="SimSun"/>
                        </a:rPr>
                        <a:t>供应链支持</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48000"/>
                        </a:lnSpc>
                        <a:tabLst/>
                      </a:pPr>
                      <a:endParaRPr lang="Arial" altLang="Arial" sz="200" dirty="0"/>
                    </a:p>
                    <a:p>
                      <a:pPr marL="75564" algn="l" rtl="0" eaLnBrk="0">
                        <a:lnSpc>
                          <a:spcPct val="95000"/>
                        </a:lnSpc>
                        <a:spcBef>
                          <a:spcPts val="1"/>
                        </a:spcBef>
                        <a:tabLst/>
                      </a:pPr>
                      <a:r>
                        <a:rPr sz="900" kern="0" spc="-20" dirty="0">
                          <a:solidFill>
                            <a:srgbClr val="000000">
                              <a:alpha val="100000"/>
                            </a:srgbClr>
                          </a:solidFill>
                          <a:latin typeface="SimSun"/>
                          <a:ea typeface="SimSun"/>
                          <a:cs typeface="SimSun"/>
                        </a:rPr>
                        <a:t>刘峰</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3025" algn="l" rtl="0" eaLnBrk="0">
                        <a:lnSpc>
                          <a:spcPct val="83000"/>
                        </a:lnSpc>
                        <a:spcBef>
                          <a:spcPts val="2"/>
                        </a:spcBef>
                        <a:tabLst/>
                      </a:pPr>
                      <a:r>
                        <a:rPr sz="900" kern="0" spc="-10" dirty="0">
                          <a:solidFill>
                            <a:srgbClr val="000000">
                              <a:alpha val="100000"/>
                            </a:srgbClr>
                          </a:solidFill>
                          <a:latin typeface="SimSun"/>
                          <a:ea typeface="SimSun"/>
                          <a:cs typeface="SimSun"/>
                        </a:rPr>
                        <a:t>项目核心成员</a:t>
                      </a:r>
                      <a:endParaRPr lang="SimSun" altLang="SimSun" sz="900" dirty="0"/>
                    </a:p>
                    <a:p>
                      <a:pPr marL="72389" algn="l" rtl="0" eaLnBrk="0">
                        <a:lnSpc>
                          <a:spcPts val="1433"/>
                        </a:lnSpc>
                        <a:tabLst/>
                      </a:pPr>
                      <a:r>
                        <a:rPr sz="900" kern="0" spc="-10" dirty="0">
                          <a:solidFill>
                            <a:srgbClr val="000000">
                              <a:alpha val="100000"/>
                            </a:srgbClr>
                          </a:solidFill>
                          <a:latin typeface="Times New Roman"/>
                          <a:ea typeface="Times New Roman"/>
                          <a:cs typeface="Times New Roman"/>
                        </a:rPr>
                        <a:t>Core 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1755" indent="-1905" algn="l" rtl="0" eaLnBrk="0">
                        <a:lnSpc>
                          <a:spcPct val="119000"/>
                        </a:lnSpc>
                        <a:spcBef>
                          <a:spcPts val="1"/>
                        </a:spcBef>
                        <a:tabLst/>
                      </a:pPr>
                      <a:r>
                        <a:rPr sz="900" kern="0" spc="-50" dirty="0">
                          <a:solidFill>
                            <a:srgbClr val="000000">
                              <a:alpha val="100000"/>
                            </a:srgbClr>
                          </a:solidFill>
                          <a:latin typeface="Times New Roman"/>
                          <a:ea typeface="Times New Roman"/>
                          <a:cs typeface="Times New Roman"/>
                        </a:rPr>
                        <a:t>PSMT</a:t>
                      </a:r>
                      <a:r>
                        <a:rPr sz="900" kern="0" spc="5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固</a:t>
                      </a:r>
                      <a:r>
                        <a:rPr sz="900" kern="0" spc="-6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网</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产品线</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71119" algn="l" rtl="0" eaLnBrk="0">
                        <a:lnSpc>
                          <a:spcPct val="95000"/>
                        </a:lnSpc>
                        <a:spcBef>
                          <a:spcPts val="1"/>
                        </a:spcBef>
                        <a:tabLst/>
                      </a:pPr>
                      <a:r>
                        <a:rPr sz="900" kern="0" spc="-10" dirty="0">
                          <a:solidFill>
                            <a:srgbClr val="000000">
                              <a:alpha val="100000"/>
                            </a:srgbClr>
                          </a:solidFill>
                          <a:latin typeface="SimSun"/>
                          <a:ea typeface="SimSun"/>
                          <a:cs typeface="SimSun"/>
                        </a:rPr>
                        <a:t>研发支持</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00000"/>
                        </a:lnSpc>
                        <a:tabLst/>
                      </a:pPr>
                      <a:endParaRPr lang="Arial" altLang="Arial" sz="300" dirty="0"/>
                    </a:p>
                    <a:p>
                      <a:pPr marL="78105" algn="l" rtl="0" eaLnBrk="0">
                        <a:lnSpc>
                          <a:spcPct val="95000"/>
                        </a:lnSpc>
                        <a:spcBef>
                          <a:spcPts val="3"/>
                        </a:spcBef>
                        <a:tabLst/>
                      </a:pPr>
                      <a:r>
                        <a:rPr sz="900" kern="0" spc="-20" dirty="0">
                          <a:solidFill>
                            <a:srgbClr val="000000">
                              <a:alpha val="100000"/>
                            </a:srgbClr>
                          </a:solidFill>
                          <a:latin typeface="SimSun"/>
                          <a:ea typeface="SimSun"/>
                          <a:cs typeface="SimSun"/>
                        </a:rPr>
                        <a:t>张芳</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3025" algn="l" rtl="0" eaLnBrk="0">
                        <a:lnSpc>
                          <a:spcPct val="83000"/>
                        </a:lnSpc>
                        <a:spcBef>
                          <a:spcPts val="1"/>
                        </a:spcBef>
                        <a:tabLst/>
                      </a:pPr>
                      <a:r>
                        <a:rPr sz="900" kern="0" spc="-10" dirty="0">
                          <a:solidFill>
                            <a:srgbClr val="000000">
                              <a:alpha val="100000"/>
                            </a:srgbClr>
                          </a:solidFill>
                          <a:latin typeface="SimSun"/>
                          <a:ea typeface="SimSun"/>
                          <a:cs typeface="SimSun"/>
                        </a:rPr>
                        <a:t>项目核心成员</a:t>
                      </a:r>
                      <a:endParaRPr lang="SimSun" altLang="SimSun" sz="900" dirty="0"/>
                    </a:p>
                    <a:p>
                      <a:pPr marL="72389" algn="l" rtl="0" eaLnBrk="0">
                        <a:lnSpc>
                          <a:spcPts val="1433"/>
                        </a:lnSpc>
                        <a:tabLst/>
                      </a:pPr>
                      <a:r>
                        <a:rPr sz="900" kern="0" spc="-10" dirty="0">
                          <a:solidFill>
                            <a:srgbClr val="000000">
                              <a:alpha val="100000"/>
                            </a:srgbClr>
                          </a:solidFill>
                          <a:latin typeface="Times New Roman"/>
                          <a:ea typeface="Times New Roman"/>
                          <a:cs typeface="Times New Roman"/>
                        </a:rPr>
                        <a:t>Core 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3660" algn="l" rtl="0" eaLnBrk="0">
                        <a:lnSpc>
                          <a:spcPct val="95000"/>
                        </a:lnSpc>
                        <a:spcBef>
                          <a:spcPts val="2"/>
                        </a:spcBef>
                        <a:tabLst/>
                      </a:pPr>
                      <a:r>
                        <a:rPr sz="900" kern="0" spc="-10" dirty="0">
                          <a:solidFill>
                            <a:srgbClr val="000000">
                              <a:alpha val="100000"/>
                            </a:srgbClr>
                          </a:solidFill>
                          <a:latin typeface="SimSun"/>
                          <a:ea typeface="SimSun"/>
                          <a:cs typeface="SimSun"/>
                        </a:rPr>
                        <a:t>客户工程部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3660" algn="l" rtl="0" eaLnBrk="0">
                        <a:lnSpc>
                          <a:spcPct val="95000"/>
                        </a:lnSpc>
                        <a:spcBef>
                          <a:spcPts val="2"/>
                        </a:spcBef>
                        <a:tabLst/>
                      </a:pPr>
                      <a:r>
                        <a:rPr sz="900" kern="0" spc="-20" dirty="0">
                          <a:solidFill>
                            <a:srgbClr val="000000">
                              <a:alpha val="100000"/>
                            </a:srgbClr>
                          </a:solidFill>
                          <a:latin typeface="SimSun"/>
                          <a:ea typeface="SimSun"/>
                          <a:cs typeface="SimSun"/>
                        </a:rPr>
                        <a:t>客户接待</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a:txBody>
                    <a:bodyPr/>
                    <a:lstStyle/>
                    <a:p>
                      <a:pPr algn="l" rtl="0" eaLnBrk="0">
                        <a:lnSpc>
                          <a:spcPct val="110000"/>
                        </a:lnSpc>
                        <a:tabLst/>
                      </a:pPr>
                      <a:endParaRPr lang="Arial" altLang="Arial" sz="400" dirty="0"/>
                    </a:p>
                    <a:p>
                      <a:pPr marL="72389" algn="l" rtl="0" eaLnBrk="0">
                        <a:lnSpc>
                          <a:spcPct val="75000"/>
                        </a:lnSpc>
                        <a:spcBef>
                          <a:spcPts val="3"/>
                        </a:spcBef>
                        <a:tabLst/>
                      </a:pPr>
                      <a:r>
                        <a:rPr sz="900" kern="0" spc="-10" dirty="0">
                          <a:solidFill>
                            <a:srgbClr val="000000">
                              <a:alpha val="100000"/>
                            </a:srgbClr>
                          </a:solidFill>
                          <a:latin typeface="Times New Roman"/>
                          <a:ea typeface="Times New Roman"/>
                          <a:cs typeface="Times New Roman"/>
                        </a:rPr>
                        <a:t>XXX</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2389" indent="635" algn="l" rtl="0" eaLnBrk="0">
                        <a:lnSpc>
                          <a:spcPct val="128000"/>
                        </a:lnSpc>
                        <a:tabLst/>
                      </a:pPr>
                      <a:r>
                        <a:rPr sz="900" kern="0" spc="90" dirty="0">
                          <a:solidFill>
                            <a:srgbClr val="000000">
                              <a:alpha val="100000"/>
                            </a:srgbClr>
                          </a:solidFill>
                          <a:latin typeface="SimSun"/>
                          <a:ea typeface="SimSun"/>
                          <a:cs typeface="SimSun"/>
                        </a:rPr>
                        <a:t>项目非核心成员</a:t>
                      </a:r>
                      <a:r>
                        <a:rPr sz="900" kern="0" spc="1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extended </a:t>
                      </a:r>
                      <a:r>
                        <a:rPr sz="900" kern="0" spc="-10" dirty="0">
                          <a:solidFill>
                            <a:srgbClr val="000000">
                              <a:alpha val="100000"/>
                            </a:srgbClr>
                          </a:solidFill>
                          <a:latin typeface="Times New Roman"/>
                          <a:ea typeface="Times New Roman"/>
                          <a:cs typeface="Times New Roman"/>
                        </a:rPr>
                        <a:t>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73025" indent="-3810" algn="l" rtl="0" eaLnBrk="0">
                        <a:lnSpc>
                          <a:spcPct val="119000"/>
                        </a:lnSpc>
                        <a:spcBef>
                          <a:spcPts val="4"/>
                        </a:spcBef>
                        <a:tabLst/>
                      </a:pPr>
                      <a:r>
                        <a:rPr sz="900" kern="0" spc="0" dirty="0">
                          <a:solidFill>
                            <a:srgbClr val="000000">
                              <a:alpha val="100000"/>
                            </a:srgbClr>
                          </a:solidFill>
                          <a:latin typeface="Times New Roman"/>
                          <a:ea typeface="Times New Roman"/>
                          <a:cs typeface="Times New Roman"/>
                        </a:rPr>
                        <a:t>VIP</a:t>
                      </a:r>
                      <a:r>
                        <a:rPr sz="900" kern="0" spc="100" dirty="0">
                          <a:solidFill>
                            <a:srgbClr val="000000">
                              <a:alpha val="100000"/>
                            </a:srgbClr>
                          </a:solidFill>
                          <a:latin typeface="Times New Roman"/>
                          <a:ea typeface="Times New Roman"/>
                          <a:cs typeface="Times New Roman"/>
                        </a:rPr>
                        <a:t>  </a:t>
                      </a:r>
                      <a:r>
                        <a:rPr sz="900" kern="0" spc="90" dirty="0">
                          <a:solidFill>
                            <a:srgbClr val="000000">
                              <a:alpha val="100000"/>
                            </a:srgbClr>
                          </a:solidFill>
                          <a:latin typeface="SimSun"/>
                          <a:ea typeface="SimSun"/>
                          <a:cs typeface="SimSun"/>
                        </a:rPr>
                        <a:t>客户接</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待策划处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2389" algn="l" rtl="0" eaLnBrk="0">
                        <a:lnSpc>
                          <a:spcPct val="95000"/>
                        </a:lnSpc>
                        <a:spcBef>
                          <a:spcPts val="3"/>
                        </a:spcBef>
                        <a:tabLst/>
                      </a:pPr>
                      <a:r>
                        <a:rPr sz="900" kern="0" spc="-10" dirty="0">
                          <a:solidFill>
                            <a:srgbClr val="000000">
                              <a:alpha val="100000"/>
                            </a:srgbClr>
                          </a:solidFill>
                          <a:latin typeface="SimSun"/>
                          <a:ea typeface="SimSun"/>
                          <a:cs typeface="SimSun"/>
                        </a:rPr>
                        <a:t>接待策划</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a:txBody>
                    <a:bodyPr/>
                    <a:lstStyle/>
                    <a:p>
                      <a:pPr algn="l" rtl="0" eaLnBrk="0">
                        <a:lnSpc>
                          <a:spcPct val="110000"/>
                        </a:lnSpc>
                        <a:tabLst/>
                      </a:pPr>
                      <a:endParaRPr lang="Arial" altLang="Arial" sz="400" dirty="0"/>
                    </a:p>
                    <a:p>
                      <a:pPr marL="72389" algn="l" rtl="0" eaLnBrk="0">
                        <a:lnSpc>
                          <a:spcPct val="75000"/>
                        </a:lnSpc>
                        <a:spcBef>
                          <a:spcPts val="2"/>
                        </a:spcBef>
                        <a:tabLst/>
                      </a:pPr>
                      <a:r>
                        <a:rPr sz="900" kern="0" spc="-10" dirty="0">
                          <a:solidFill>
                            <a:srgbClr val="000000">
                              <a:alpha val="100000"/>
                            </a:srgbClr>
                          </a:solidFill>
                          <a:latin typeface="Times New Roman"/>
                          <a:ea typeface="Times New Roman"/>
                          <a:cs typeface="Times New Roman"/>
                        </a:rPr>
                        <a:t>XXX</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72389" indent="635" algn="l" rtl="0" eaLnBrk="0">
                        <a:lnSpc>
                          <a:spcPct val="127000"/>
                        </a:lnSpc>
                        <a:spcBef>
                          <a:spcPts val="3"/>
                        </a:spcBef>
                        <a:tabLst/>
                      </a:pPr>
                      <a:r>
                        <a:rPr sz="900" kern="0" spc="90" dirty="0">
                          <a:solidFill>
                            <a:srgbClr val="000000">
                              <a:alpha val="100000"/>
                            </a:srgbClr>
                          </a:solidFill>
                          <a:latin typeface="SimSun"/>
                          <a:ea typeface="SimSun"/>
                          <a:cs typeface="SimSun"/>
                        </a:rPr>
                        <a:t>项目非核心成员</a:t>
                      </a:r>
                      <a:r>
                        <a:rPr sz="900" kern="0" spc="1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extended </a:t>
                      </a:r>
                      <a:r>
                        <a:rPr sz="900" kern="0" spc="-10" dirty="0">
                          <a:solidFill>
                            <a:srgbClr val="000000">
                              <a:alpha val="100000"/>
                            </a:srgbClr>
                          </a:solidFill>
                          <a:latin typeface="Times New Roman"/>
                          <a:ea typeface="Times New Roman"/>
                          <a:cs typeface="Times New Roman"/>
                        </a:rPr>
                        <a:t>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80644" indent="1270" algn="l" rtl="0" eaLnBrk="0">
                        <a:lnSpc>
                          <a:spcPct val="119000"/>
                        </a:lnSpc>
                        <a:spcBef>
                          <a:spcPts val="3"/>
                        </a:spcBef>
                        <a:tabLst/>
                      </a:pPr>
                      <a:r>
                        <a:rPr sz="900" kern="0" spc="90" dirty="0">
                          <a:solidFill>
                            <a:srgbClr val="000000">
                              <a:alpha val="100000"/>
                            </a:srgbClr>
                          </a:solidFill>
                          <a:latin typeface="SimSun"/>
                          <a:ea typeface="SimSun"/>
                          <a:cs typeface="SimSun"/>
                        </a:rPr>
                        <a:t>固网产品国</a:t>
                      </a:r>
                      <a:r>
                        <a:rPr sz="900" kern="0" spc="1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际行销部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74294" indent="-1270" algn="l" rtl="0" eaLnBrk="0">
                        <a:lnSpc>
                          <a:spcPct val="119000"/>
                        </a:lnSpc>
                        <a:spcBef>
                          <a:spcPts val="3"/>
                        </a:spcBef>
                        <a:tabLst/>
                      </a:pPr>
                      <a:r>
                        <a:rPr sz="900" kern="0" spc="150" dirty="0">
                          <a:solidFill>
                            <a:srgbClr val="000000">
                              <a:alpha val="100000"/>
                            </a:srgbClr>
                          </a:solidFill>
                          <a:latin typeface="SimSun"/>
                          <a:ea typeface="SimSun"/>
                          <a:cs typeface="SimSun"/>
                        </a:rPr>
                        <a:t>产品技术支</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持</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10000"/>
                        </a:lnSpc>
                        <a:tabLst/>
                      </a:pPr>
                      <a:endParaRPr lang="Arial" altLang="Arial" sz="400" dirty="0"/>
                    </a:p>
                    <a:p>
                      <a:pPr marL="72389" algn="l" rtl="0" eaLnBrk="0">
                        <a:lnSpc>
                          <a:spcPct val="75000"/>
                        </a:lnSpc>
                        <a:tabLst/>
                      </a:pPr>
                      <a:r>
                        <a:rPr sz="900" kern="0" spc="-10" dirty="0">
                          <a:solidFill>
                            <a:srgbClr val="000000">
                              <a:alpha val="100000"/>
                            </a:srgbClr>
                          </a:solidFill>
                          <a:latin typeface="Times New Roman"/>
                          <a:ea typeface="Times New Roman"/>
                          <a:cs typeface="Times New Roman"/>
                        </a:rPr>
                        <a:t>XXX</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3000"/>
                        </a:lnSpc>
                        <a:tabLst/>
                      </a:pPr>
                      <a:endParaRPr lang="Arial" altLang="Arial" sz="300" dirty="0"/>
                    </a:p>
                    <a:p>
                      <a:pPr marL="72389" indent="635" algn="l" rtl="0" eaLnBrk="0">
                        <a:lnSpc>
                          <a:spcPct val="127000"/>
                        </a:lnSpc>
                        <a:spcBef>
                          <a:spcPts val="1"/>
                        </a:spcBef>
                        <a:tabLst/>
                      </a:pPr>
                      <a:r>
                        <a:rPr sz="900" kern="0" spc="90" dirty="0">
                          <a:solidFill>
                            <a:srgbClr val="000000">
                              <a:alpha val="100000"/>
                            </a:srgbClr>
                          </a:solidFill>
                          <a:latin typeface="SimSun"/>
                          <a:ea typeface="SimSun"/>
                          <a:cs typeface="SimSun"/>
                        </a:rPr>
                        <a:t>项目非核心成员</a:t>
                      </a:r>
                      <a:r>
                        <a:rPr sz="900" kern="0" spc="1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extended </a:t>
                      </a:r>
                      <a:r>
                        <a:rPr sz="900" kern="0" spc="-10" dirty="0">
                          <a:solidFill>
                            <a:srgbClr val="000000">
                              <a:alpha val="100000"/>
                            </a:srgbClr>
                          </a:solidFill>
                          <a:latin typeface="Times New Roman"/>
                          <a:ea typeface="Times New Roman"/>
                          <a:cs typeface="Times New Roman"/>
                        </a:rPr>
                        <a:t>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94614" indent="-22225" algn="l" rtl="0" eaLnBrk="0">
                        <a:lnSpc>
                          <a:spcPct val="119000"/>
                        </a:lnSpc>
                        <a:spcBef>
                          <a:spcPts val="1"/>
                        </a:spcBef>
                        <a:tabLst/>
                      </a:pPr>
                      <a:r>
                        <a:rPr sz="900" kern="0" spc="0" dirty="0">
                          <a:solidFill>
                            <a:srgbClr val="000000">
                              <a:alpha val="100000"/>
                            </a:srgbClr>
                          </a:solidFill>
                          <a:latin typeface="Times New Roman"/>
                          <a:ea typeface="Times New Roman"/>
                          <a:cs typeface="Times New Roman"/>
                        </a:rPr>
                        <a:t>GTS</a:t>
                      </a:r>
                      <a:r>
                        <a:rPr sz="900" kern="0" spc="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重大项</a:t>
                      </a:r>
                      <a:r>
                        <a:rPr sz="900" kern="0" spc="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目部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73660" indent="-635" algn="l" rtl="0" eaLnBrk="0">
                        <a:lnSpc>
                          <a:spcPct val="119000"/>
                        </a:lnSpc>
                        <a:spcBef>
                          <a:spcPts val="1"/>
                        </a:spcBef>
                        <a:tabLst/>
                      </a:pPr>
                      <a:r>
                        <a:rPr sz="900" kern="0" spc="150" dirty="0">
                          <a:solidFill>
                            <a:srgbClr val="000000">
                              <a:alpha val="100000"/>
                            </a:srgbClr>
                          </a:solidFill>
                          <a:latin typeface="SimSun"/>
                          <a:ea typeface="SimSun"/>
                          <a:cs typeface="SimSun"/>
                        </a:rPr>
                        <a:t>技术服务支</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持</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a:txBody>
                    <a:bodyPr/>
                    <a:lstStyle/>
                    <a:p>
                      <a:pPr algn="l" rtl="0" eaLnBrk="0">
                        <a:lnSpc>
                          <a:spcPct val="110000"/>
                        </a:lnSpc>
                        <a:tabLst/>
                      </a:pPr>
                      <a:endParaRPr lang="Arial" altLang="Arial" sz="400" dirty="0"/>
                    </a:p>
                    <a:p>
                      <a:pPr marL="72389" algn="l" rtl="0" eaLnBrk="0">
                        <a:lnSpc>
                          <a:spcPct val="75000"/>
                        </a:lnSpc>
                        <a:spcBef>
                          <a:spcPts val="3"/>
                        </a:spcBef>
                        <a:tabLst/>
                      </a:pPr>
                      <a:r>
                        <a:rPr sz="900" kern="0" spc="-10" dirty="0">
                          <a:solidFill>
                            <a:srgbClr val="000000">
                              <a:alpha val="100000"/>
                            </a:srgbClr>
                          </a:solidFill>
                          <a:latin typeface="Times New Roman"/>
                          <a:ea typeface="Times New Roman"/>
                          <a:cs typeface="Times New Roman"/>
                        </a:rPr>
                        <a:t>XXX</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2389" indent="635" algn="l" rtl="0" eaLnBrk="0">
                        <a:lnSpc>
                          <a:spcPct val="128000"/>
                        </a:lnSpc>
                        <a:tabLst/>
                      </a:pPr>
                      <a:r>
                        <a:rPr sz="900" kern="0" spc="90" dirty="0">
                          <a:solidFill>
                            <a:srgbClr val="000000">
                              <a:alpha val="100000"/>
                            </a:srgbClr>
                          </a:solidFill>
                          <a:latin typeface="SimSun"/>
                          <a:ea typeface="SimSun"/>
                          <a:cs typeface="SimSun"/>
                        </a:rPr>
                        <a:t>项目非核心成员</a:t>
                      </a:r>
                      <a:r>
                        <a:rPr sz="900" kern="0" spc="1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extended </a:t>
                      </a:r>
                      <a:r>
                        <a:rPr sz="900" kern="0" spc="-10" dirty="0">
                          <a:solidFill>
                            <a:srgbClr val="000000">
                              <a:alpha val="100000"/>
                            </a:srgbClr>
                          </a:solidFill>
                          <a:latin typeface="Times New Roman"/>
                          <a:ea typeface="Times New Roman"/>
                          <a:cs typeface="Times New Roman"/>
                        </a:rPr>
                        <a:t>team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300" dirty="0"/>
                    </a:p>
                    <a:p>
                      <a:pPr marL="73660" indent="-1270" algn="l" rtl="0" eaLnBrk="0">
                        <a:lnSpc>
                          <a:spcPct val="119000"/>
                        </a:lnSpc>
                        <a:spcBef>
                          <a:spcPts val="4"/>
                        </a:spcBef>
                        <a:tabLst/>
                      </a:pPr>
                      <a:r>
                        <a:rPr sz="900" kern="0" spc="110" dirty="0">
                          <a:solidFill>
                            <a:srgbClr val="000000">
                              <a:alpha val="100000"/>
                            </a:srgbClr>
                          </a:solidFill>
                          <a:latin typeface="SimSun"/>
                          <a:ea typeface="SimSun"/>
                          <a:cs typeface="SimSun"/>
                        </a:rPr>
                        <a:t>供应链管理</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73025" algn="l" rtl="0" eaLnBrk="0">
                        <a:lnSpc>
                          <a:spcPct val="94000"/>
                        </a:lnSpc>
                        <a:spcBef>
                          <a:spcPts val="3"/>
                        </a:spcBef>
                        <a:tabLst/>
                      </a:pPr>
                      <a:r>
                        <a:rPr sz="900" kern="0" spc="-10" dirty="0">
                          <a:solidFill>
                            <a:srgbClr val="000000">
                              <a:alpha val="100000"/>
                            </a:srgbClr>
                          </a:solidFill>
                          <a:latin typeface="SimSun"/>
                          <a:ea typeface="SimSun"/>
                          <a:cs typeface="SimSun"/>
                        </a:rPr>
                        <a:t>供应链支持</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a:txBody>
                    <a:bodyPr/>
                    <a:lstStyle/>
                    <a:p>
                      <a:pPr algn="l" rtl="0" eaLnBrk="0">
                        <a:lnSpc>
                          <a:spcPct val="110000"/>
                        </a:lnSpc>
                        <a:tabLst/>
                      </a:pPr>
                      <a:endParaRPr lang="Arial" altLang="Arial" sz="400" dirty="0"/>
                    </a:p>
                    <a:p>
                      <a:pPr marL="72389" algn="l" rtl="0" eaLnBrk="0">
                        <a:lnSpc>
                          <a:spcPct val="75000"/>
                        </a:lnSpc>
                        <a:spcBef>
                          <a:spcPts val="2"/>
                        </a:spcBef>
                        <a:tabLst/>
                      </a:pPr>
                      <a:r>
                        <a:rPr sz="900" kern="0" spc="-10" dirty="0">
                          <a:solidFill>
                            <a:srgbClr val="000000">
                              <a:alpha val="100000"/>
                            </a:srgbClr>
                          </a:solidFill>
                          <a:latin typeface="Times New Roman"/>
                          <a:ea typeface="Times New Roman"/>
                          <a:cs typeface="Times New Roman"/>
                        </a:rPr>
                        <a:t>XXX</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3025" algn="l" rtl="0" eaLnBrk="0">
                        <a:lnSpc>
                          <a:spcPct val="83000"/>
                        </a:lnSpc>
                        <a:spcBef>
                          <a:spcPts val="3"/>
                        </a:spcBef>
                        <a:tabLst/>
                      </a:pPr>
                      <a:r>
                        <a:rPr sz="900" kern="0" spc="-10" dirty="0">
                          <a:solidFill>
                            <a:srgbClr val="000000">
                              <a:alpha val="100000"/>
                            </a:srgbClr>
                          </a:solidFill>
                          <a:latin typeface="SimSun"/>
                          <a:ea typeface="SimSun"/>
                          <a:cs typeface="SimSun"/>
                        </a:rPr>
                        <a:t>项目其他人员</a:t>
                      </a:r>
                      <a:endParaRPr lang="SimSun" altLang="SimSun" sz="900" dirty="0"/>
                    </a:p>
                    <a:p>
                      <a:pPr marL="72389" algn="l" rtl="0" eaLnBrk="0">
                        <a:lnSpc>
                          <a:spcPts val="1697"/>
                        </a:lnSpc>
                        <a:tabLst/>
                      </a:pPr>
                      <a:r>
                        <a:rPr sz="900" kern="0" spc="0" dirty="0">
                          <a:solidFill>
                            <a:srgbClr val="000000">
                              <a:alpha val="100000"/>
                            </a:srgbClr>
                          </a:solidFill>
                          <a:latin typeface="Times New Roman"/>
                          <a:ea typeface="Times New Roman"/>
                          <a:cs typeface="Times New Roman"/>
                        </a:rPr>
                        <a:t>Other per</a:t>
                      </a:r>
                      <a:r>
                        <a:rPr sz="900" kern="0" spc="-10" dirty="0">
                          <a:solidFill>
                            <a:srgbClr val="000000">
                              <a:alpha val="100000"/>
                            </a:srgbClr>
                          </a:solidFill>
                          <a:latin typeface="Times New Roman"/>
                          <a:ea typeface="Times New Roman"/>
                          <a:cs typeface="Times New Roman"/>
                        </a:rPr>
                        <a:t>sonel</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69214" algn="l" rtl="0" eaLnBrk="0">
                        <a:lnSpc>
                          <a:spcPct val="95000"/>
                        </a:lnSpc>
                        <a:spcBef>
                          <a:spcPts val="2"/>
                        </a:spcBef>
                        <a:tabLst/>
                      </a:pPr>
                      <a:r>
                        <a:rPr sz="900" kern="0" spc="-30" dirty="0">
                          <a:solidFill>
                            <a:srgbClr val="000000">
                              <a:alpha val="100000"/>
                            </a:srgbClr>
                          </a:solidFill>
                          <a:latin typeface="Times New Roman"/>
                          <a:ea typeface="Times New Roman"/>
                          <a:cs typeface="Times New Roman"/>
                        </a:rPr>
                        <a:t>A</a:t>
                      </a:r>
                      <a:r>
                        <a:rPr sz="900" kern="0" spc="15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国代表处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3660" algn="l" rtl="0" eaLnBrk="0">
                        <a:lnSpc>
                          <a:spcPct val="95000"/>
                        </a:lnSpc>
                        <a:spcBef>
                          <a:spcPts val="1"/>
                        </a:spcBef>
                        <a:tabLst/>
                      </a:pPr>
                      <a:r>
                        <a:rPr sz="900" kern="0" spc="-20" dirty="0">
                          <a:solidFill>
                            <a:srgbClr val="000000">
                              <a:alpha val="100000"/>
                            </a:srgbClr>
                          </a:solidFill>
                          <a:latin typeface="SimSun"/>
                          <a:ea typeface="SimSun"/>
                          <a:cs typeface="SimSun"/>
                        </a:rPr>
                        <a:t>客户关系</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a:txBody>
                    <a:bodyPr/>
                    <a:lstStyle/>
                    <a:p>
                      <a:pPr algn="l" rtl="0" eaLnBrk="0">
                        <a:lnSpc>
                          <a:spcPct val="110000"/>
                        </a:lnSpc>
                        <a:tabLst/>
                      </a:pPr>
                      <a:endParaRPr lang="Arial" altLang="Arial" sz="400" dirty="0"/>
                    </a:p>
                    <a:p>
                      <a:pPr marL="72389" algn="l" rtl="0" eaLnBrk="0">
                        <a:lnSpc>
                          <a:spcPct val="75000"/>
                        </a:lnSpc>
                        <a:tabLst/>
                      </a:pPr>
                      <a:r>
                        <a:rPr sz="900" kern="0" spc="-10" dirty="0">
                          <a:solidFill>
                            <a:srgbClr val="000000">
                              <a:alpha val="100000"/>
                            </a:srgbClr>
                          </a:solidFill>
                          <a:latin typeface="Times New Roman"/>
                          <a:ea typeface="Times New Roman"/>
                          <a:cs typeface="Times New Roman"/>
                        </a:rPr>
                        <a:t>XXX</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73025" algn="l" rtl="0" eaLnBrk="0">
                        <a:lnSpc>
                          <a:spcPct val="83000"/>
                        </a:lnSpc>
                        <a:spcBef>
                          <a:spcPts val="1"/>
                        </a:spcBef>
                        <a:tabLst/>
                      </a:pPr>
                      <a:r>
                        <a:rPr sz="900" kern="0" spc="-10" dirty="0">
                          <a:solidFill>
                            <a:srgbClr val="000000">
                              <a:alpha val="100000"/>
                            </a:srgbClr>
                          </a:solidFill>
                          <a:latin typeface="SimSun"/>
                          <a:ea typeface="SimSun"/>
                          <a:cs typeface="SimSun"/>
                        </a:rPr>
                        <a:t>项目其他人员</a:t>
                      </a:r>
                      <a:endParaRPr lang="SimSun" altLang="SimSun" sz="900" dirty="0"/>
                    </a:p>
                    <a:p>
                      <a:pPr marL="72389" algn="l" rtl="0" eaLnBrk="0">
                        <a:lnSpc>
                          <a:spcPts val="1697"/>
                        </a:lnSpc>
                        <a:tabLst/>
                      </a:pPr>
                      <a:r>
                        <a:rPr sz="900" kern="0" spc="0" dirty="0">
                          <a:solidFill>
                            <a:srgbClr val="000000">
                              <a:alpha val="100000"/>
                            </a:srgbClr>
                          </a:solidFill>
                          <a:latin typeface="Times New Roman"/>
                          <a:ea typeface="Times New Roman"/>
                          <a:cs typeface="Times New Roman"/>
                        </a:rPr>
                        <a:t>Other per</a:t>
                      </a:r>
                      <a:r>
                        <a:rPr sz="900" kern="0" spc="-10" dirty="0">
                          <a:solidFill>
                            <a:srgbClr val="000000">
                              <a:alpha val="100000"/>
                            </a:srgbClr>
                          </a:solidFill>
                          <a:latin typeface="Times New Roman"/>
                          <a:ea typeface="Times New Roman"/>
                          <a:cs typeface="Times New Roman"/>
                        </a:rPr>
                        <a:t>sonel</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3660" algn="l" rtl="0" eaLnBrk="0">
                        <a:lnSpc>
                          <a:spcPct val="95000"/>
                        </a:lnSpc>
                        <a:spcBef>
                          <a:spcPts val="2"/>
                        </a:spcBef>
                        <a:tabLst/>
                      </a:pPr>
                      <a:r>
                        <a:rPr sz="900" kern="0" spc="-10" dirty="0">
                          <a:solidFill>
                            <a:srgbClr val="000000">
                              <a:alpha val="100000"/>
                            </a:srgbClr>
                          </a:solidFill>
                          <a:latin typeface="SimSun"/>
                          <a:ea typeface="SimSun"/>
                          <a:cs typeface="SimSun"/>
                        </a:rPr>
                        <a:t>客户工程部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73660" algn="l" rtl="0" eaLnBrk="0">
                        <a:lnSpc>
                          <a:spcPct val="95000"/>
                        </a:lnSpc>
                        <a:spcBef>
                          <a:spcPts val="2"/>
                        </a:spcBef>
                        <a:tabLst/>
                      </a:pPr>
                      <a:r>
                        <a:rPr sz="900" kern="0" spc="-20" dirty="0">
                          <a:solidFill>
                            <a:srgbClr val="000000">
                              <a:alpha val="100000"/>
                            </a:srgbClr>
                          </a:solidFill>
                          <a:latin typeface="SimSun"/>
                          <a:ea typeface="SimSun"/>
                          <a:cs typeface="SimSun"/>
                        </a:rPr>
                        <a:t>客户接待</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350520">
                <a:tc gridSpan="4">
                  <a:txBody>
                    <a:bodyPr/>
                    <a:lstStyle/>
                    <a:p>
                      <a:pPr algn="l" rtl="0" eaLnBrk="0">
                        <a:lnSpc>
                          <a:spcPct val="101000"/>
                        </a:lnSpc>
                        <a:tabLst/>
                      </a:pPr>
                      <a:endParaRPr lang="Arial" altLang="Arial" sz="700" dirty="0"/>
                    </a:p>
                    <a:p>
                      <a:pPr marL="76200" algn="l" rtl="0" eaLnBrk="0">
                        <a:lnSpc>
                          <a:spcPct val="96000"/>
                        </a:lnSpc>
                        <a:spcBef>
                          <a:spcPts val="6"/>
                        </a:spcBef>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签字</a:t>
                      </a:r>
                      <a:r>
                        <a:rPr sz="1000" kern="0" spc="-18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signature</a:t>
                      </a: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2000"/>
                        </a:lnSpc>
                        <a:tabLst/>
                      </a:pPr>
                      <a:endParaRPr lang="Arial" altLang="Arial" sz="700" dirty="0"/>
                    </a:p>
                    <a:p>
                      <a:pPr marL="96519" algn="l" rtl="0" eaLnBrk="0">
                        <a:lnSpc>
                          <a:spcPct val="99000"/>
                        </a:lnSpc>
                        <a:spcBef>
                          <a:spcPts val="2"/>
                        </a:spcBef>
                        <a:tabLst/>
                      </a:pPr>
                      <a:r>
                        <a:rPr sz="1000" kern="0" spc="-20" dirty="0">
                          <a:ln w="2667" cap="flat" cmpd="sng">
                            <a:solidFill>
                              <a:srgbClr val="000000">
                                <a:alpha val="100000"/>
                              </a:srgbClr>
                            </a:solidFill>
                            <a:prstDash val="solid"/>
                            <a:miter lim="1"/>
                          </a:ln>
                          <a:solidFill>
                            <a:srgbClr val="000000">
                              <a:alpha val="100000"/>
                            </a:srgbClr>
                          </a:solidFill>
                          <a:latin typeface="SimSun"/>
                          <a:ea typeface="SimSun"/>
                          <a:cs typeface="SimSun"/>
                        </a:rPr>
                        <a:t>日期</a:t>
                      </a:r>
                      <a:r>
                        <a:rPr sz="1000" kern="0" spc="-150" dirty="0">
                          <a:solidFill>
                            <a:srgbClr val="000000">
                              <a:alpha val="100000"/>
                            </a:srgbClr>
                          </a:solidFill>
                          <a:latin typeface="SimSun"/>
                          <a:ea typeface="SimSun"/>
                          <a:cs typeface="SimSun"/>
                        </a:rPr>
                        <a:t> </a:t>
                      </a:r>
                      <a:r>
                        <a:rPr sz="1000" b="1" kern="0" spc="-20" dirty="0">
                          <a:solidFill>
                            <a:srgbClr val="000000">
                              <a:alpha val="100000"/>
                            </a:srgbClr>
                          </a:solidFill>
                          <a:latin typeface="Times New Roman"/>
                          <a:ea typeface="Times New Roman"/>
                          <a:cs typeface="Times New Roman"/>
                        </a:rPr>
                        <a:t>date</a:t>
                      </a:r>
                      <a:r>
                        <a:rPr sz="1000" kern="0" spc="-20" dirty="0">
                          <a:ln w="2667" cap="flat" cmpd="sng">
                            <a:solidFill>
                              <a:srgbClr val="000000">
                                <a:alpha val="100000"/>
                              </a:srgbClr>
                            </a:solidFill>
                            <a:prstDash val="solid"/>
                            <a:miter lim="1"/>
                          </a:ln>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2">
                  <a:txBody>
                    <a:bodyPr/>
                    <a:lstStyle/>
                    <a:p>
                      <a:pPr algn="l" rtl="0" eaLnBrk="0">
                        <a:lnSpc>
                          <a:spcPct val="101000"/>
                        </a:lnSpc>
                        <a:tabLst/>
                      </a:pPr>
                      <a:endParaRPr lang="Arial" altLang="Arial" sz="300" dirty="0"/>
                    </a:p>
                    <a:p>
                      <a:pPr marL="76200" algn="l" rtl="0" eaLnBrk="0">
                        <a:lnSpc>
                          <a:spcPct val="91000"/>
                        </a:lnSpc>
                        <a:spcBef>
                          <a:spcPts val="1"/>
                        </a:spcBef>
                        <a:tabLst/>
                      </a:pPr>
                      <a:r>
                        <a:rPr sz="900" kern="0" spc="-10" dirty="0">
                          <a:solidFill>
                            <a:srgbClr val="000000">
                              <a:alpha val="100000"/>
                            </a:srgbClr>
                          </a:solidFill>
                          <a:latin typeface="SimSun"/>
                          <a:ea typeface="SimSun"/>
                          <a:cs typeface="SimSun"/>
                        </a:rPr>
                        <a:t>项目赞助人</a:t>
                      </a:r>
                      <a:r>
                        <a:rPr sz="900" kern="0" spc="-16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Sponsor</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gridSpan="2">
                  <a:txBody>
                    <a:bodyPr/>
                    <a:lstStyle/>
                    <a:p>
                      <a:pPr algn="l" rtl="0" eaLnBrk="0">
                        <a:lnSpc>
                          <a:spcPct val="101000"/>
                        </a:lnSpc>
                        <a:tabLst/>
                      </a:pPr>
                      <a:endParaRPr lang="Arial" altLang="Arial" sz="300" dirty="0"/>
                    </a:p>
                    <a:p>
                      <a:pPr marL="691515" algn="l" rtl="0" eaLnBrk="0">
                        <a:lnSpc>
                          <a:spcPct val="95000"/>
                        </a:lnSpc>
                        <a:spcBef>
                          <a:spcPts val="1"/>
                        </a:spcBef>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7000"/>
                        </a:lnSpc>
                        <a:tabLst/>
                      </a:pPr>
                      <a:endParaRPr lang="Arial" altLang="Arial" sz="400" dirty="0"/>
                    </a:p>
                    <a:p>
                      <a:pPr marL="1278255" algn="l" rtl="0" eaLnBrk="0">
                        <a:lnSpc>
                          <a:spcPct val="76000"/>
                        </a:lnSpc>
                        <a:spcBef>
                          <a:spcPts val="1"/>
                        </a:spcBef>
                        <a:tabLst/>
                      </a:pPr>
                      <a:r>
                        <a:rPr sz="900" kern="0" spc="-10" dirty="0">
                          <a:solidFill>
                            <a:srgbClr val="000000">
                              <a:alpha val="100000"/>
                            </a:srgbClr>
                          </a:solidFill>
                          <a:latin typeface="Times New Roman"/>
                          <a:ea typeface="Times New Roman"/>
                          <a:cs typeface="Times New Roman"/>
                        </a:rPr>
                        <a:t>2005-7-8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7009">
                <a:tc gridSpan="2">
                  <a:txBody>
                    <a:bodyPr/>
                    <a:lstStyle/>
                    <a:p>
                      <a:pPr algn="l" rtl="0" eaLnBrk="0">
                        <a:lnSpc>
                          <a:spcPct val="187000"/>
                        </a:lnSpc>
                        <a:tabLst/>
                      </a:pPr>
                      <a:endParaRPr lang="Arial" altLang="Arial" sz="100" dirty="0"/>
                    </a:p>
                    <a:p>
                      <a:pPr marL="76200" algn="l" rtl="0" eaLnBrk="0">
                        <a:lnSpc>
                          <a:spcPts val="1182"/>
                        </a:lnSpc>
                        <a:tabLst/>
                      </a:pPr>
                      <a:r>
                        <a:rPr sz="900" kern="0" spc="0" dirty="0">
                          <a:solidFill>
                            <a:srgbClr val="000000">
                              <a:alpha val="100000"/>
                            </a:srgbClr>
                          </a:solidFill>
                          <a:latin typeface="SimSun"/>
                          <a:ea typeface="SimSun"/>
                          <a:cs typeface="SimSun"/>
                        </a:rPr>
                        <a:t>项目经理</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man</a:t>
                      </a:r>
                      <a:r>
                        <a:rPr sz="900" kern="0" spc="-10" dirty="0">
                          <a:solidFill>
                            <a:srgbClr val="000000">
                              <a:alpha val="100000"/>
                            </a:srgbClr>
                          </a:solidFill>
                          <a:latin typeface="Times New Roman"/>
                          <a:ea typeface="Times New Roman"/>
                          <a:cs typeface="Times New Roman"/>
                        </a:rPr>
                        <a:t>ager</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gridSpan="2">
                  <a:txBody>
                    <a:bodyPr/>
                    <a:lstStyle/>
                    <a:p>
                      <a:pPr algn="l" rtl="0" eaLnBrk="0">
                        <a:lnSpc>
                          <a:spcPct val="148000"/>
                        </a:lnSpc>
                        <a:tabLst/>
                      </a:pPr>
                      <a:endParaRPr lang="Arial" altLang="Arial" sz="200" dirty="0"/>
                    </a:p>
                    <a:p>
                      <a:pPr marL="692150" algn="l" rtl="0" eaLnBrk="0">
                        <a:lnSpc>
                          <a:spcPct val="96000"/>
                        </a:lnSpc>
                        <a:spcBef>
                          <a:spcPts val="1"/>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7000"/>
                        </a:lnSpc>
                        <a:tabLst/>
                      </a:pPr>
                      <a:endParaRPr lang="Arial" altLang="Arial" sz="400" dirty="0"/>
                    </a:p>
                    <a:p>
                      <a:pPr marL="1278255" algn="l" rtl="0" eaLnBrk="0">
                        <a:lnSpc>
                          <a:spcPct val="76000"/>
                        </a:lnSpc>
                        <a:tabLst/>
                      </a:pPr>
                      <a:r>
                        <a:rPr sz="900" kern="0" spc="-10" dirty="0">
                          <a:solidFill>
                            <a:srgbClr val="000000">
                              <a:alpha val="100000"/>
                            </a:srgbClr>
                          </a:solidFill>
                          <a:latin typeface="Times New Roman"/>
                          <a:ea typeface="Times New Roman"/>
                          <a:cs typeface="Times New Roman"/>
                        </a:rPr>
                        <a:t>2005-7-8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graphicFrame>
        <p:nvGraphicFramePr>
          <p:cNvPr id="4" name="table 4"/>
          <p:cNvGraphicFramePr>
            <a:graphicFrameLocks noGrp="1"/>
          </p:cNvGraphicFramePr>
          <p:nvPr/>
        </p:nvGraphicFramePr>
        <p:xfrm>
          <a:off x="2714688" y="896111"/>
          <a:ext cx="6280150" cy="793115"/>
        </p:xfrm>
        <a:graphic>
          <a:graphicData uri="http://schemas.openxmlformats.org/drawingml/2006/table">
            <a:tbl>
              <a:tblPr/>
              <a:tblGrid>
                <a:gridCol w="6280150"/>
              </a:tblGrid>
              <a:tr h="789940">
                <a:tc>
                  <a:txBody>
                    <a:bodyPr/>
                    <a:lstStyle/>
                    <a:p>
                      <a:pPr algn="l" rtl="0" eaLnBrk="0">
                        <a:lnSpc>
                          <a:spcPct val="105000"/>
                        </a:lnSpc>
                        <a:tabLst/>
                      </a:pPr>
                      <a:endParaRPr lang="Arial" altLang="Arial" sz="600" dirty="0"/>
                    </a:p>
                    <a:p>
                      <a:pPr marL="2381885" algn="l" rtl="0" eaLnBrk="0">
                        <a:lnSpc>
                          <a:spcPct val="95000"/>
                        </a:lnSpc>
                        <a:spcBef>
                          <a:spcPts val="4"/>
                        </a:spcBef>
                        <a:tabLst/>
                      </a:pPr>
                      <a:r>
                        <a:rPr sz="1600" b="1" kern="0" spc="-10" dirty="0">
                          <a:solidFill>
                            <a:srgbClr val="000000">
                              <a:alpha val="100000"/>
                            </a:srgbClr>
                          </a:solidFill>
                          <a:latin typeface="Times New Roman"/>
                          <a:ea typeface="Times New Roman"/>
                          <a:cs typeface="Times New Roman"/>
                        </a:rPr>
                        <a:t>01  </a:t>
                      </a:r>
                      <a:r>
                        <a:rPr sz="1600" kern="0" spc="-10" dirty="0">
                          <a:ln w="4064" cap="flat" cmpd="sng">
                            <a:solidFill>
                              <a:srgbClr val="000000">
                                <a:alpha val="100000"/>
                              </a:srgbClr>
                            </a:solidFill>
                            <a:prstDash val="solid"/>
                            <a:miter lim="1"/>
                          </a:ln>
                          <a:solidFill>
                            <a:srgbClr val="000000">
                              <a:alpha val="100000"/>
                            </a:srgbClr>
                          </a:solidFill>
                          <a:latin typeface="SimSun"/>
                          <a:ea typeface="SimSun"/>
                          <a:cs typeface="SimSun"/>
                        </a:rPr>
                        <a:t>项目组成员表</a:t>
                      </a:r>
                      <a:endParaRPr lang="SimSun" altLang="SimSun" sz="1600" dirty="0"/>
                    </a:p>
                    <a:p>
                      <a:pPr algn="l" rtl="0" eaLnBrk="0">
                        <a:lnSpc>
                          <a:spcPct val="101000"/>
                        </a:lnSpc>
                        <a:tabLst/>
                      </a:pPr>
                      <a:endParaRPr lang="Arial" altLang="Arial" sz="1300" dirty="0"/>
                    </a:p>
                    <a:p>
                      <a:pPr algn="l" rtl="0" eaLnBrk="0">
                        <a:lnSpc>
                          <a:spcPct val="12468"/>
                        </a:lnSpc>
                        <a:tabLst/>
                      </a:pPr>
                      <a:endParaRPr lang="Arial" altLang="Arial" sz="100" dirty="0"/>
                    </a:p>
                    <a:p>
                      <a:pPr marL="2131060" algn="l" rtl="0" eaLnBrk="0">
                        <a:lnSpc>
                          <a:spcPct val="76000"/>
                        </a:lnSpc>
                        <a:tabLst/>
                      </a:pPr>
                      <a:r>
                        <a:rPr sz="1600" b="1" kern="0" spc="-10" dirty="0">
                          <a:solidFill>
                            <a:srgbClr val="000000">
                              <a:alpha val="100000"/>
                            </a:srgbClr>
                          </a:solidFill>
                          <a:latin typeface="Times New Roman"/>
                          <a:ea typeface="Times New Roman"/>
                          <a:cs typeface="Times New Roman"/>
                        </a:rPr>
                        <a:t>Project Team</a:t>
                      </a:r>
                      <a:r>
                        <a:rPr sz="1600" b="1" kern="0" spc="-20" dirty="0">
                          <a:solidFill>
                            <a:srgbClr val="000000">
                              <a:alpha val="100000"/>
                            </a:srgbClr>
                          </a:solidFill>
                          <a:latin typeface="Times New Roman"/>
                          <a:ea typeface="Times New Roman"/>
                          <a:cs typeface="Times New Roman"/>
                        </a:rPr>
                        <a:t> Members</a:t>
                      </a:r>
                      <a:endParaRPr lang="Times New Roman" altLang="Times New Roman" sz="1600" dirty="0"/>
                    </a:p>
                  </a:txBody>
                  <a:tcPr marL="0" marR="0" marT="0" marB="0" vert="horz">
                    <a:lnL w="9525" cap="flat" cmpd="sng" algn="ctr">
                      <a:solidFill>
                        <a:srgbClr val="9ACCFF"/>
                      </a:solidFill>
                      <a:prstDash val="solid"/>
                      <a:round/>
                      <a:headEnd type="none" w="med" len="med"/>
                      <a:tailEnd type="none" w="med" len="med"/>
                    </a:lnL>
                    <a:lnR w="6350"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6350" cap="flat" cmpd="sng" algn="ctr">
                      <a:solidFill>
                        <a:srgbClr val="9ACCFF"/>
                      </a:solidFill>
                      <a:prstDash val="solid"/>
                      <a:round/>
                      <a:headEnd type="none" w="med" len="med"/>
                      <a:tailEnd type="none" w="med" len="med"/>
                    </a:lnB>
                    <a:solidFill>
                      <a:srgbClr val="9ACCFF"/>
                    </a:solidFill>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6" name="table 96"/>
          <p:cNvGraphicFramePr>
            <a:graphicFrameLocks noGrp="1"/>
          </p:cNvGraphicFramePr>
          <p:nvPr/>
        </p:nvGraphicFramePr>
        <p:xfrm>
          <a:off x="2365692" y="692657"/>
          <a:ext cx="6863714" cy="7514588"/>
        </p:xfrm>
        <a:graphic>
          <a:graphicData uri="http://schemas.openxmlformats.org/drawingml/2006/table">
            <a:tbl>
              <a:tblPr/>
              <a:tblGrid>
                <a:gridCol w="1146175"/>
                <a:gridCol w="571500"/>
                <a:gridCol w="64135"/>
                <a:gridCol w="393065"/>
                <a:gridCol w="114300"/>
                <a:gridCol w="1143000"/>
                <a:gridCol w="175895"/>
                <a:gridCol w="967105"/>
                <a:gridCol w="517525"/>
                <a:gridCol w="53975"/>
                <a:gridCol w="571500"/>
                <a:gridCol w="1145539"/>
              </a:tblGrid>
              <a:tr h="405129">
                <a:tc gridSpan="1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1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3">
                  <a:txBody>
                    <a:bodyPr/>
                    <a:lstStyle/>
                    <a:p>
                      <a:pPr algn="l" rtl="0" eaLnBrk="0">
                        <a:lnSpc>
                          <a:spcPct val="185000"/>
                        </a:lnSpc>
                        <a:tabLst/>
                      </a:pPr>
                      <a:endParaRPr lang="Arial" altLang="Arial" sz="100" dirty="0"/>
                    </a:p>
                    <a:p>
                      <a:pPr marL="76200" algn="l" rtl="0" eaLnBrk="0">
                        <a:lnSpc>
                          <a:spcPts val="1182"/>
                        </a:lnSpc>
                        <a:spcBef>
                          <a:spcPts val="1"/>
                        </a:spcBef>
                        <a:tabLst/>
                      </a:pPr>
                      <a:r>
                        <a:rPr sz="900" kern="0" spc="0" dirty="0">
                          <a:solidFill>
                            <a:srgbClr val="000000">
                              <a:alpha val="100000"/>
                            </a:srgbClr>
                          </a:solidFill>
                          <a:latin typeface="SimSun"/>
                          <a:ea typeface="SimSun"/>
                          <a:cs typeface="SimSun"/>
                        </a:rPr>
                        <a:t>项目名称</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name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7000"/>
                        </a:lnSpc>
                        <a:tabLst/>
                      </a:pPr>
                      <a:endParaRPr lang="Arial" altLang="Arial" sz="200" dirty="0"/>
                    </a:p>
                    <a:p>
                      <a:pPr marL="71119" algn="l" rtl="0" eaLnBrk="0">
                        <a:lnSpc>
                          <a:spcPct val="95000"/>
                        </a:lnSpc>
                        <a:spcBef>
                          <a:spcPts val="2"/>
                        </a:spcBef>
                        <a:tabLst/>
                      </a:pPr>
                      <a:r>
                        <a:rPr sz="900" kern="0" spc="-10" dirty="0">
                          <a:solidFill>
                            <a:srgbClr val="000000">
                              <a:alpha val="100000"/>
                            </a:srgbClr>
                          </a:solidFill>
                          <a:latin typeface="Times New Roman"/>
                          <a:ea typeface="Times New Roman"/>
                          <a:cs typeface="Times New Roman"/>
                        </a:rPr>
                        <a:t>T </a:t>
                      </a:r>
                      <a:r>
                        <a:rPr sz="900" kern="0" spc="-10" dirty="0">
                          <a:solidFill>
                            <a:srgbClr val="000000">
                              <a:alpha val="100000"/>
                            </a:srgbClr>
                          </a:solidFill>
                          <a:latin typeface="SimSun"/>
                          <a:ea typeface="SimSun"/>
                          <a:cs typeface="SimSun"/>
                        </a:rPr>
                        <a:t>客户考察公司</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85000"/>
                        </a:lnSpc>
                        <a:tabLst/>
                      </a:pPr>
                      <a:endParaRPr lang="Arial" altLang="Arial" sz="100" dirty="0"/>
                    </a:p>
                    <a:p>
                      <a:pPr marL="73025" algn="l" rtl="0" eaLnBrk="0">
                        <a:lnSpc>
                          <a:spcPts val="1182"/>
                        </a:lnSpc>
                        <a:spcBef>
                          <a:spcPts val="1"/>
                        </a:spcBef>
                        <a:tabLst/>
                      </a:pPr>
                      <a:r>
                        <a:rPr sz="900" kern="0" spc="0" dirty="0">
                          <a:solidFill>
                            <a:srgbClr val="000000">
                              <a:alpha val="100000"/>
                            </a:srgbClr>
                          </a:solidFill>
                          <a:latin typeface="SimSun"/>
                          <a:ea typeface="SimSun"/>
                          <a:cs typeface="SimSun"/>
                        </a:rPr>
                        <a:t>项目编号</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code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6000"/>
                        </a:lnSpc>
                        <a:tabLst/>
                      </a:pPr>
                      <a:endParaRPr lang="Arial" altLang="Arial" sz="400" dirty="0"/>
                    </a:p>
                    <a:p>
                      <a:pPr marL="71755" algn="l" rtl="0" eaLnBrk="0">
                        <a:lnSpc>
                          <a:spcPct val="76000"/>
                        </a:lnSpc>
                        <a:spcBef>
                          <a:spcPts val="3"/>
                        </a:spcBef>
                        <a:tabLst/>
                      </a:pPr>
                      <a:r>
                        <a:rPr sz="900" kern="0" spc="-10" dirty="0">
                          <a:solidFill>
                            <a:srgbClr val="000000">
                              <a:alpha val="100000"/>
                            </a:srgbClr>
                          </a:solidFill>
                          <a:latin typeface="Times New Roman"/>
                          <a:ea typeface="Times New Roman"/>
                          <a:cs typeface="Times New Roman"/>
                        </a:rPr>
                        <a:t>T0808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3">
                  <a:txBody>
                    <a:bodyPr/>
                    <a:lstStyle/>
                    <a:p>
                      <a:pPr algn="l" rtl="0" eaLnBrk="0">
                        <a:lnSpc>
                          <a:spcPct val="188000"/>
                        </a:lnSpc>
                        <a:tabLst/>
                      </a:pPr>
                      <a:endParaRPr lang="Arial" altLang="Arial" sz="100" dirty="0"/>
                    </a:p>
                    <a:p>
                      <a:pPr marL="75564" algn="l" rtl="0" eaLnBrk="0">
                        <a:lnSpc>
                          <a:spcPts val="1182"/>
                        </a:lnSpc>
                        <a:tabLst/>
                      </a:pPr>
                      <a:r>
                        <a:rPr sz="900" kern="0" spc="0" dirty="0">
                          <a:solidFill>
                            <a:srgbClr val="000000">
                              <a:alpha val="100000"/>
                            </a:srgbClr>
                          </a:solidFill>
                          <a:latin typeface="SimSun"/>
                          <a:ea typeface="SimSun"/>
                          <a:cs typeface="SimSun"/>
                        </a:rPr>
                        <a:t>制作人</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prepare</a:t>
                      </a:r>
                      <a:r>
                        <a:rPr sz="900" kern="0" spc="-10" dirty="0">
                          <a:solidFill>
                            <a:srgbClr val="000000">
                              <a:alpha val="100000"/>
                            </a:srgbClr>
                          </a:solidFill>
                          <a:latin typeface="Times New Roman"/>
                          <a:ea typeface="Times New Roman"/>
                          <a:cs typeface="Times New Roman"/>
                        </a:rPr>
                        <a:t>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8000"/>
                        </a:lnSpc>
                        <a:tabLst/>
                      </a:pPr>
                      <a:endParaRPr lang="Arial" altLang="Arial" sz="200" dirty="0"/>
                    </a:p>
                    <a:p>
                      <a:pPr marL="74930" algn="l" rtl="0" eaLnBrk="0">
                        <a:lnSpc>
                          <a:spcPct val="96000"/>
                        </a:lnSpc>
                        <a:spcBef>
                          <a:spcPts val="2"/>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88000"/>
                        </a:lnSpc>
                        <a:tabLst/>
                      </a:pPr>
                      <a:endParaRPr lang="Arial" altLang="Arial" sz="100" dirty="0"/>
                    </a:p>
                    <a:p>
                      <a:pPr marL="75564" algn="l" rtl="0" eaLnBrk="0">
                        <a:lnSpc>
                          <a:spcPts val="1182"/>
                        </a:lnSpc>
                        <a:tabLst/>
                      </a:pPr>
                      <a:r>
                        <a:rPr sz="900" kern="0" spc="-10" dirty="0">
                          <a:solidFill>
                            <a:srgbClr val="000000">
                              <a:alpha val="100000"/>
                            </a:srgbClr>
                          </a:solidFill>
                          <a:latin typeface="SimSun"/>
                          <a:ea typeface="SimSun"/>
                          <a:cs typeface="SimSun"/>
                        </a:rPr>
                        <a:t>审核人</a:t>
                      </a:r>
                      <a:r>
                        <a:rPr sz="900" kern="0" spc="-15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reviewed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1000"/>
                        </a:lnSpc>
                        <a:tabLst/>
                      </a:pPr>
                      <a:endParaRPr lang="Arial" altLang="Arial" sz="300" dirty="0"/>
                    </a:p>
                    <a:p>
                      <a:pPr marL="74294" algn="l" rtl="0" eaLnBrk="0">
                        <a:lnSpc>
                          <a:spcPct val="95000"/>
                        </a:lnSpc>
                        <a:spcBef>
                          <a:spcPts val="1"/>
                        </a:spcBef>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3">
                  <a:txBody>
                    <a:bodyPr/>
                    <a:lstStyle/>
                    <a:p>
                      <a:pPr algn="l" rtl="0" eaLnBrk="0">
                        <a:lnSpc>
                          <a:spcPct val="186000"/>
                        </a:lnSpc>
                        <a:tabLst/>
                      </a:pPr>
                      <a:endParaRPr lang="Arial" altLang="Arial" sz="100" dirty="0"/>
                    </a:p>
                    <a:p>
                      <a:pPr marL="76200" algn="l" rtl="0" eaLnBrk="0">
                        <a:lnSpc>
                          <a:spcPts val="1182"/>
                        </a:lnSpc>
                        <a:tabLst/>
                      </a:pPr>
                      <a:r>
                        <a:rPr sz="900" kern="0" spc="0" dirty="0">
                          <a:solidFill>
                            <a:srgbClr val="000000">
                              <a:alpha val="100000"/>
                            </a:srgbClr>
                          </a:solidFill>
                          <a:latin typeface="SimSun"/>
                          <a:ea typeface="SimSun"/>
                          <a:cs typeface="SimSun"/>
                        </a:rPr>
                        <a:t>项目经理</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mana</a:t>
                      </a:r>
                      <a:r>
                        <a:rPr sz="900" kern="0" spc="-10" dirty="0">
                          <a:solidFill>
                            <a:srgbClr val="000000">
                              <a:alpha val="100000"/>
                            </a:srgbClr>
                          </a:solidFill>
                          <a:latin typeface="Times New Roman"/>
                          <a:ea typeface="Times New Roman"/>
                          <a:cs typeface="Times New Roman"/>
                        </a:rPr>
                        <a:t>ger</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8000"/>
                        </a:lnSpc>
                        <a:tabLst/>
                      </a:pPr>
                      <a:endParaRPr lang="Arial" altLang="Arial" sz="200" dirty="0"/>
                    </a:p>
                    <a:p>
                      <a:pPr marL="74930" algn="l" rtl="0" eaLnBrk="0">
                        <a:lnSpc>
                          <a:spcPct val="96000"/>
                        </a:lnSpc>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86000"/>
                        </a:lnSpc>
                        <a:tabLst/>
                      </a:pPr>
                      <a:endParaRPr lang="Arial" altLang="Arial" sz="100" dirty="0"/>
                    </a:p>
                    <a:p>
                      <a:pPr marL="73025" algn="l" rtl="0" eaLnBrk="0">
                        <a:lnSpc>
                          <a:spcPts val="1182"/>
                        </a:lnSpc>
                        <a:tabLst/>
                      </a:pPr>
                      <a:r>
                        <a:rPr sz="900" kern="0" spc="-10" dirty="0">
                          <a:solidFill>
                            <a:srgbClr val="000000">
                              <a:alpha val="100000"/>
                            </a:srgbClr>
                          </a:solidFill>
                          <a:latin typeface="SimSun"/>
                          <a:ea typeface="SimSun"/>
                          <a:cs typeface="SimSun"/>
                        </a:rPr>
                        <a:t>制作日期</a:t>
                      </a:r>
                      <a:r>
                        <a:rPr sz="900" kern="0" spc="-19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data</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6000"/>
                        </a:lnSpc>
                        <a:tabLst/>
                      </a:pPr>
                      <a:endParaRPr lang="Arial" altLang="Arial" sz="400" dirty="0"/>
                    </a:p>
                    <a:p>
                      <a:pPr marL="70485" algn="l" rtl="0" eaLnBrk="0">
                        <a:lnSpc>
                          <a:spcPct val="76000"/>
                        </a:lnSpc>
                        <a:spcBef>
                          <a:spcPts val="4"/>
                        </a:spcBef>
                        <a:tabLst/>
                      </a:pPr>
                      <a:r>
                        <a:rPr sz="900" kern="0" spc="-10" dirty="0">
                          <a:solidFill>
                            <a:srgbClr val="000000">
                              <a:alpha val="100000"/>
                            </a:srgbClr>
                          </a:solidFill>
                          <a:latin typeface="Times New Roman"/>
                          <a:ea typeface="Times New Roman"/>
                          <a:cs typeface="Times New Roman"/>
                        </a:rPr>
                        <a:t>2005-7-27</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1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2">
                  <a:txBody>
                    <a:bodyPr/>
                    <a:lstStyle/>
                    <a:p>
                      <a:pPr algn="l" rtl="0" eaLnBrk="0">
                        <a:lnSpc>
                          <a:spcPct val="102000"/>
                        </a:lnSpc>
                        <a:tabLst/>
                      </a:pPr>
                      <a:endParaRPr lang="Arial" altLang="Arial" sz="100" dirty="0"/>
                    </a:p>
                    <a:p>
                      <a:pPr marL="86994" algn="l" rtl="0" eaLnBrk="0">
                        <a:lnSpc>
                          <a:spcPts val="1379"/>
                        </a:lnSpc>
                        <a:tabLst/>
                      </a:pPr>
                      <a:r>
                        <a:rPr sz="1000" kern="0" spc="10" dirty="0">
                          <a:solidFill>
                            <a:srgbClr val="000000">
                              <a:alpha val="100000"/>
                            </a:srgbClr>
                          </a:solidFill>
                          <a:latin typeface="Times New Roman"/>
                          <a:ea typeface="Times New Roman"/>
                          <a:cs typeface="Times New Roman"/>
                        </a:rPr>
                        <a:t>1</a:t>
                      </a:r>
                      <a:r>
                        <a:rPr sz="1000" kern="0" spc="10" dirty="0">
                          <a:solidFill>
                            <a:srgbClr val="000000">
                              <a:alpha val="100000"/>
                            </a:srgbClr>
                          </a:solidFill>
                          <a:latin typeface="SimSun"/>
                          <a:ea typeface="SimSun"/>
                          <a:cs typeface="SimSun"/>
                        </a:rPr>
                        <a:t>、时间总结</a:t>
                      </a:r>
                      <a:r>
                        <a:rPr sz="1000" kern="0" spc="22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1</a:t>
                      </a:r>
                      <a:r>
                        <a:rPr sz="1000" kern="0" spc="-13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SimSun"/>
                          <a:ea typeface="SimSun"/>
                          <a:cs typeface="SimSun"/>
                        </a:rPr>
                        <a:t>、</a:t>
                      </a:r>
                      <a:r>
                        <a:rPr sz="1000" kern="0" spc="0" dirty="0">
                          <a:solidFill>
                            <a:srgbClr val="000000">
                              <a:alpha val="100000"/>
                            </a:srgbClr>
                          </a:solidFill>
                          <a:latin typeface="Times New Roman"/>
                          <a:ea typeface="Times New Roman"/>
                          <a:cs typeface="Times New Roman"/>
                        </a:rPr>
                        <a:t>time</a:t>
                      </a:r>
                      <a:r>
                        <a:rPr sz="1000" kern="0" spc="1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aspect</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a:txBody>
                    <a:bodyPr/>
                    <a:lstStyle/>
                    <a:p>
                      <a:pPr algn="l" rtl="0" eaLnBrk="0">
                        <a:lnSpc>
                          <a:spcPct val="101000"/>
                        </a:lnSpc>
                        <a:tabLst/>
                      </a:pPr>
                      <a:endParaRPr lang="Arial" altLang="Arial" sz="300" dirty="0"/>
                    </a:p>
                    <a:p>
                      <a:pPr marL="78739" algn="l" rtl="0" eaLnBrk="0">
                        <a:lnSpc>
                          <a:spcPct val="93000"/>
                        </a:lnSpc>
                        <a:spcBef>
                          <a:spcPts val="1"/>
                        </a:spcBef>
                        <a:tabLst/>
                      </a:pPr>
                      <a:r>
                        <a:rPr sz="800" kern="0" spc="-20" dirty="0">
                          <a:solidFill>
                            <a:srgbClr val="000000">
                              <a:alpha val="100000"/>
                            </a:srgbClr>
                          </a:solidFill>
                          <a:latin typeface="SimSun"/>
                          <a:ea typeface="SimSun"/>
                          <a:cs typeface="SimSun"/>
                        </a:rPr>
                        <a:t>开始时间：</a:t>
                      </a:r>
                      <a:endParaRPr lang="SimSun" altLang="SimSun" sz="800" dirty="0"/>
                    </a:p>
                    <a:p>
                      <a:pPr marL="78739" algn="l" rtl="0" eaLnBrk="0">
                        <a:lnSpc>
                          <a:spcPts val="1709"/>
                        </a:lnSpc>
                        <a:tabLst/>
                      </a:pPr>
                      <a:r>
                        <a:rPr sz="900" kern="0" spc="-10" dirty="0">
                          <a:solidFill>
                            <a:srgbClr val="000000">
                              <a:alpha val="100000"/>
                            </a:srgbClr>
                          </a:solidFill>
                          <a:latin typeface="Times New Roman"/>
                          <a:ea typeface="Times New Roman"/>
                          <a:cs typeface="Times New Roman"/>
                        </a:rPr>
                        <a:t>Start date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7000"/>
                        </a:lnSpc>
                        <a:tabLst/>
                      </a:pPr>
                      <a:endParaRPr lang="Arial" altLang="Arial" sz="1000" dirty="0"/>
                    </a:p>
                    <a:p>
                      <a:pPr algn="l" rtl="0" eaLnBrk="0">
                        <a:lnSpc>
                          <a:spcPct val="7261"/>
                        </a:lnSpc>
                        <a:tabLst/>
                      </a:pPr>
                      <a:endParaRPr lang="Arial" altLang="Arial" sz="100" dirty="0"/>
                    </a:p>
                    <a:p>
                      <a:pPr marL="70485" algn="l" rtl="0" eaLnBrk="0">
                        <a:lnSpc>
                          <a:spcPct val="76000"/>
                        </a:lnSpc>
                        <a:tabLst/>
                      </a:pPr>
                      <a:r>
                        <a:rPr sz="900" kern="0" spc="-10" dirty="0">
                          <a:solidFill>
                            <a:srgbClr val="000000">
                              <a:alpha val="100000"/>
                            </a:srgbClr>
                          </a:solidFill>
                          <a:latin typeface="Times New Roman"/>
                          <a:ea typeface="Times New Roman"/>
                          <a:cs typeface="Times New Roman"/>
                        </a:rPr>
                        <a:t>2005-7-8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72389" algn="l" rtl="0" eaLnBrk="0">
                        <a:lnSpc>
                          <a:spcPts val="1007"/>
                        </a:lnSpc>
                        <a:spcBef>
                          <a:spcPts val="1"/>
                        </a:spcBef>
                        <a:tabLst/>
                      </a:pPr>
                      <a:r>
                        <a:rPr sz="800" kern="0" spc="10" dirty="0">
                          <a:solidFill>
                            <a:srgbClr val="000000">
                              <a:alpha val="100000"/>
                            </a:srgbClr>
                          </a:solidFill>
                          <a:latin typeface="SimSun"/>
                          <a:ea typeface="SimSun"/>
                          <a:cs typeface="SimSun"/>
                        </a:rPr>
                        <a:t>计划完成日期：</a:t>
                      </a:r>
                      <a:endParaRPr lang="SimSun" altLang="SimSun" sz="800" dirty="0"/>
                    </a:p>
                    <a:p>
                      <a:pPr algn="l" rtl="0" eaLnBrk="0">
                        <a:lnSpc>
                          <a:spcPct val="115000"/>
                        </a:lnSpc>
                        <a:tabLst/>
                      </a:pPr>
                      <a:endParaRPr lang="Arial" altLang="Arial" sz="300" dirty="0"/>
                    </a:p>
                    <a:p>
                      <a:pPr marL="70485" algn="l" rtl="0" eaLnBrk="0">
                        <a:lnSpc>
                          <a:spcPts val="1182"/>
                        </a:lnSpc>
                        <a:spcBef>
                          <a:spcPts val="2"/>
                        </a:spcBef>
                        <a:tabLst/>
                      </a:pPr>
                      <a:r>
                        <a:rPr sz="900" kern="0" spc="0" dirty="0">
                          <a:solidFill>
                            <a:srgbClr val="000000">
                              <a:alpha val="100000"/>
                            </a:srgbClr>
                          </a:solidFill>
                          <a:latin typeface="Times New Roman"/>
                          <a:ea typeface="Times New Roman"/>
                          <a:cs typeface="Times New Roman"/>
                        </a:rPr>
                        <a:t>Expected finish da</a:t>
                      </a:r>
                      <a:r>
                        <a:rPr sz="900" kern="0" spc="-10" dirty="0">
                          <a:solidFill>
                            <a:srgbClr val="000000">
                              <a:alpha val="100000"/>
                            </a:srgbClr>
                          </a:solidFill>
                          <a:latin typeface="Times New Roman"/>
                          <a:ea typeface="Times New Roman"/>
                          <a:cs typeface="Times New Roman"/>
                        </a:rPr>
                        <a:t>te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7000"/>
                        </a:lnSpc>
                        <a:tabLst/>
                      </a:pPr>
                      <a:endParaRPr lang="Arial" altLang="Arial" sz="1000" dirty="0"/>
                    </a:p>
                    <a:p>
                      <a:pPr algn="l" rtl="0" eaLnBrk="0">
                        <a:lnSpc>
                          <a:spcPct val="7261"/>
                        </a:lnSpc>
                        <a:tabLst/>
                      </a:pPr>
                      <a:endParaRPr lang="Arial" altLang="Arial" sz="100" dirty="0"/>
                    </a:p>
                    <a:p>
                      <a:pPr marL="70485" algn="l" rtl="0" eaLnBrk="0">
                        <a:lnSpc>
                          <a:spcPct val="76000"/>
                        </a:lnSpc>
                        <a:tabLst/>
                      </a:pPr>
                      <a:r>
                        <a:rPr sz="900" kern="0" spc="-10" dirty="0">
                          <a:solidFill>
                            <a:srgbClr val="000000">
                              <a:alpha val="100000"/>
                            </a:srgbClr>
                          </a:solidFill>
                          <a:latin typeface="Times New Roman"/>
                          <a:ea typeface="Times New Roman"/>
                          <a:cs typeface="Times New Roman"/>
                        </a:rPr>
                        <a:t>2005-7-26</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300" dirty="0"/>
                    </a:p>
                    <a:p>
                      <a:pPr marL="75564" algn="l" rtl="0" eaLnBrk="0">
                        <a:lnSpc>
                          <a:spcPts val="1007"/>
                        </a:lnSpc>
                        <a:spcBef>
                          <a:spcPts val="1"/>
                        </a:spcBef>
                        <a:tabLst/>
                      </a:pPr>
                      <a:r>
                        <a:rPr sz="800" kern="0" spc="10" dirty="0">
                          <a:solidFill>
                            <a:srgbClr val="000000">
                              <a:alpha val="100000"/>
                            </a:srgbClr>
                          </a:solidFill>
                          <a:latin typeface="SimSun"/>
                          <a:ea typeface="SimSun"/>
                          <a:cs typeface="SimSun"/>
                        </a:rPr>
                        <a:t>实际完成日期：</a:t>
                      </a:r>
                      <a:endParaRPr lang="SimSun" altLang="SimSun" sz="800" dirty="0"/>
                    </a:p>
                    <a:p>
                      <a:pPr algn="l" rtl="0" eaLnBrk="0">
                        <a:lnSpc>
                          <a:spcPct val="115000"/>
                        </a:lnSpc>
                        <a:tabLst/>
                      </a:pPr>
                      <a:endParaRPr lang="Arial" altLang="Arial" sz="300" dirty="0"/>
                    </a:p>
                    <a:p>
                      <a:pPr marL="69214" algn="l" rtl="0" eaLnBrk="0">
                        <a:lnSpc>
                          <a:spcPts val="1182"/>
                        </a:lnSpc>
                        <a:spcBef>
                          <a:spcPts val="2"/>
                        </a:spcBef>
                        <a:tabLst/>
                      </a:pPr>
                      <a:r>
                        <a:rPr sz="900" kern="0" spc="0" dirty="0">
                          <a:solidFill>
                            <a:srgbClr val="000000">
                              <a:alpha val="100000"/>
                            </a:srgbClr>
                          </a:solidFill>
                          <a:latin typeface="Times New Roman"/>
                          <a:ea typeface="Times New Roman"/>
                          <a:cs typeface="Times New Roman"/>
                        </a:rPr>
                        <a:t>Actual finish</a:t>
                      </a:r>
                      <a:r>
                        <a:rPr sz="900" kern="0" spc="2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Times New Roman"/>
                          <a:ea typeface="Times New Roman"/>
                          <a:cs typeface="Times New Roman"/>
                        </a:rPr>
                        <a:t>date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1000" dirty="0"/>
                    </a:p>
                    <a:p>
                      <a:pPr algn="l" rtl="0" eaLnBrk="0">
                        <a:lnSpc>
                          <a:spcPct val="7261"/>
                        </a:lnSpc>
                        <a:tabLst/>
                      </a:pPr>
                      <a:endParaRPr lang="Arial" altLang="Arial" sz="100" dirty="0"/>
                    </a:p>
                    <a:p>
                      <a:pPr marL="70485" algn="l" rtl="0" eaLnBrk="0">
                        <a:lnSpc>
                          <a:spcPct val="76000"/>
                        </a:lnSpc>
                        <a:tabLst/>
                      </a:pPr>
                      <a:r>
                        <a:rPr sz="900" kern="0" spc="-10" dirty="0">
                          <a:solidFill>
                            <a:srgbClr val="000000">
                              <a:alpha val="100000"/>
                            </a:srgbClr>
                          </a:solidFill>
                          <a:latin typeface="Times New Roman"/>
                          <a:ea typeface="Times New Roman"/>
                          <a:cs typeface="Times New Roman"/>
                        </a:rPr>
                        <a:t>2005-7-27</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2">
                  <a:txBody>
                    <a:bodyPr/>
                    <a:lstStyle/>
                    <a:p>
                      <a:pPr algn="l" rtl="0" eaLnBrk="0">
                        <a:lnSpc>
                          <a:spcPct val="185000"/>
                        </a:lnSpc>
                        <a:tabLst/>
                      </a:pPr>
                      <a:endParaRPr lang="Arial" altLang="Arial" sz="100" dirty="0"/>
                    </a:p>
                    <a:p>
                      <a:pPr marL="83185" algn="l" rtl="0" eaLnBrk="0">
                        <a:lnSpc>
                          <a:spcPts val="1182"/>
                        </a:lnSpc>
                        <a:spcBef>
                          <a:spcPts val="1"/>
                        </a:spcBef>
                        <a:tabLst/>
                      </a:pPr>
                      <a:r>
                        <a:rPr sz="900" kern="0" spc="0" dirty="0">
                          <a:solidFill>
                            <a:srgbClr val="000000">
                              <a:alpha val="100000"/>
                            </a:srgbClr>
                          </a:solidFill>
                          <a:latin typeface="SimSun"/>
                          <a:ea typeface="SimSun"/>
                          <a:cs typeface="SimSun"/>
                        </a:rPr>
                        <a:t>时间（差异）分析 </a:t>
                      </a:r>
                      <a:r>
                        <a:rPr sz="900" kern="0" spc="0" dirty="0">
                          <a:solidFill>
                            <a:srgbClr val="000000">
                              <a:alpha val="100000"/>
                            </a:srgbClr>
                          </a:solidFill>
                          <a:latin typeface="Times New Roman"/>
                          <a:ea typeface="Times New Roman"/>
                          <a:cs typeface="Times New Roman"/>
                        </a:rPr>
                        <a:t>time  </a:t>
                      </a:r>
                      <a:r>
                        <a:rPr sz="900" kern="0" spc="0" dirty="0">
                          <a:solidFill>
                            <a:srgbClr val="000000">
                              <a:alpha val="100000"/>
                            </a:srgbClr>
                          </a:solidFill>
                          <a:latin typeface="SimSun"/>
                          <a:ea typeface="SimSun"/>
                          <a:cs typeface="SimSun"/>
                        </a:rPr>
                        <a:t>（</a:t>
                      </a:r>
                      <a:r>
                        <a:rPr sz="900" kern="0" spc="0" dirty="0">
                          <a:solidFill>
                            <a:srgbClr val="000000">
                              <a:alpha val="100000"/>
                            </a:srgbClr>
                          </a:solidFill>
                          <a:latin typeface="Times New Roman"/>
                          <a:ea typeface="Times New Roman"/>
                          <a:cs typeface="Times New Roman"/>
                        </a:rPr>
                        <a:t>discrepancy</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analysis</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2">
                  <a:txBody>
                    <a:bodyPr/>
                    <a:lstStyle/>
                    <a:p>
                      <a:pPr algn="l" rtl="0" eaLnBrk="0">
                        <a:lnSpc>
                          <a:spcPct val="149000"/>
                        </a:lnSpc>
                        <a:tabLst/>
                      </a:pPr>
                      <a:endParaRPr lang="Arial" altLang="Arial" sz="200" dirty="0"/>
                    </a:p>
                    <a:p>
                      <a:pPr marL="76835" algn="l" rtl="0" eaLnBrk="0">
                        <a:lnSpc>
                          <a:spcPct val="94000"/>
                        </a:lnSpc>
                        <a:spcBef>
                          <a:spcPts val="2"/>
                        </a:spcBef>
                        <a:tabLst/>
                      </a:pPr>
                      <a:r>
                        <a:rPr sz="900" kern="0" spc="-10" dirty="0">
                          <a:solidFill>
                            <a:srgbClr val="000000">
                              <a:alpha val="100000"/>
                            </a:srgbClr>
                          </a:solidFill>
                          <a:latin typeface="SimSun"/>
                          <a:ea typeface="SimSun"/>
                          <a:cs typeface="SimSun"/>
                        </a:rPr>
                        <a:t>客户在香港停留一天（原本计划从深圳乘车直接前往香港机场</a:t>
                      </a:r>
                      <a:r>
                        <a:rPr sz="900" kern="0" spc="-20" dirty="0">
                          <a:solidFill>
                            <a:srgbClr val="000000">
                              <a:alpha val="100000"/>
                            </a:srgbClr>
                          </a:solidFill>
                          <a:latin typeface="SimSun"/>
                          <a:ea typeface="SimSun"/>
                          <a:cs typeface="SimSun"/>
                        </a:rPr>
                        <a:t>），</a:t>
                      </a:r>
                      <a:r>
                        <a:rPr sz="900" kern="0" spc="-10" dirty="0">
                          <a:solidFill>
                            <a:srgbClr val="000000">
                              <a:alpha val="100000"/>
                            </a:srgbClr>
                          </a:solidFill>
                          <a:latin typeface="SimSun"/>
                          <a:ea typeface="SimSun"/>
                          <a:cs typeface="SimSun"/>
                        </a:rPr>
                        <a:t>项</a:t>
                      </a:r>
                      <a:r>
                        <a:rPr sz="900" kern="0" spc="-20" dirty="0">
                          <a:solidFill>
                            <a:srgbClr val="000000">
                              <a:alpha val="100000"/>
                            </a:srgbClr>
                          </a:solidFill>
                          <a:latin typeface="SimSun"/>
                          <a:ea typeface="SimSun"/>
                          <a:cs typeface="SimSun"/>
                        </a:rPr>
                        <a:t>目比计划推迟一天完成</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12">
                  <a:txBody>
                    <a:bodyPr/>
                    <a:lstStyle/>
                    <a:p>
                      <a:pPr algn="l" rtl="0" eaLnBrk="0">
                        <a:lnSpc>
                          <a:spcPct val="96363"/>
                        </a:lnSpc>
                        <a:tabLst/>
                      </a:pPr>
                      <a:endParaRPr lang="Arial" altLang="Arial" sz="100" dirty="0"/>
                    </a:p>
                    <a:p>
                      <a:pPr marL="74294" algn="l" rtl="0" eaLnBrk="0">
                        <a:lnSpc>
                          <a:spcPts val="1379"/>
                        </a:lnSpc>
                        <a:tabLst/>
                      </a:pPr>
                      <a:r>
                        <a:rPr sz="1000" kern="0" spc="50" dirty="0">
                          <a:solidFill>
                            <a:srgbClr val="000000">
                              <a:alpha val="100000"/>
                            </a:srgbClr>
                          </a:solidFill>
                          <a:latin typeface="Times New Roman"/>
                          <a:ea typeface="Times New Roman"/>
                          <a:cs typeface="Times New Roman"/>
                        </a:rPr>
                        <a:t>2</a:t>
                      </a:r>
                      <a:r>
                        <a:rPr sz="1000" kern="0" spc="50" dirty="0">
                          <a:solidFill>
                            <a:srgbClr val="000000">
                              <a:alpha val="100000"/>
                            </a:srgbClr>
                          </a:solidFill>
                          <a:latin typeface="SimSun"/>
                          <a:ea typeface="SimSun"/>
                          <a:cs typeface="SimSun"/>
                        </a:rPr>
                        <a:t>、成本总结 </a:t>
                      </a:r>
                      <a:r>
                        <a:rPr sz="1000" kern="0" spc="50" dirty="0">
                          <a:solidFill>
                            <a:srgbClr val="000000">
                              <a:alpha val="100000"/>
                            </a:srgbClr>
                          </a:solidFill>
                          <a:latin typeface="Times New Roman"/>
                          <a:ea typeface="Times New Roman"/>
                          <a:cs typeface="Times New Roman"/>
                        </a:rPr>
                        <a:t>2</a:t>
                      </a:r>
                      <a:r>
                        <a:rPr sz="1000" kern="0" spc="-7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a:t>
                      </a:r>
                      <a:r>
                        <a:rPr sz="1000" kern="0" spc="0" dirty="0">
                          <a:solidFill>
                            <a:srgbClr val="000000">
                              <a:alpha val="100000"/>
                            </a:srgbClr>
                          </a:solidFill>
                          <a:latin typeface="Times New Roman"/>
                          <a:ea typeface="Times New Roman"/>
                          <a:cs typeface="Times New Roman"/>
                        </a:rPr>
                        <a:t>cost</a:t>
                      </a:r>
                      <a:r>
                        <a:rPr sz="1000" kern="0" spc="50" dirty="0">
                          <a:solidFill>
                            <a:srgbClr val="000000">
                              <a:alpha val="100000"/>
                            </a:srgbClr>
                          </a:solidFill>
                          <a:latin typeface="Times New Roman"/>
                          <a:ea typeface="Times New Roman"/>
                          <a:cs typeface="Times New Roman"/>
                        </a:rPr>
                        <a:t>  </a:t>
                      </a:r>
                      <a:r>
                        <a:rPr sz="1000" kern="0" spc="50" dirty="0">
                          <a:solidFill>
                            <a:srgbClr val="000000">
                              <a:alpha val="100000"/>
                            </a:srgbClr>
                          </a:solidFill>
                          <a:latin typeface="SimSun"/>
                          <a:ea typeface="SimSun"/>
                          <a:cs typeface="SimSun"/>
                        </a:rPr>
                        <a:t>（</a:t>
                      </a:r>
                      <a:r>
                        <a:rPr sz="1000" kern="0" spc="0" dirty="0">
                          <a:solidFill>
                            <a:srgbClr val="000000">
                              <a:alpha val="100000"/>
                            </a:srgbClr>
                          </a:solidFill>
                          <a:latin typeface="Times New Roman"/>
                          <a:ea typeface="Times New Roman"/>
                          <a:cs typeface="Times New Roman"/>
                        </a:rPr>
                        <a:t>discrepancy</a:t>
                      </a:r>
                      <a:r>
                        <a:rPr sz="1000" kern="0" spc="50" dirty="0">
                          <a:solidFill>
                            <a:srgbClr val="000000">
                              <a:alpha val="100000"/>
                            </a:srgbClr>
                          </a:solidFill>
                          <a:latin typeface="SimSun"/>
                          <a:ea typeface="SimSun"/>
                          <a:cs typeface="SimSun"/>
                        </a:rPr>
                        <a:t>）</a:t>
                      </a:r>
                      <a:r>
                        <a:rPr sz="1000" kern="0" spc="0" dirty="0">
                          <a:solidFill>
                            <a:srgbClr val="000000">
                              <a:alpha val="100000"/>
                            </a:srgbClr>
                          </a:solidFill>
                          <a:latin typeface="Times New Roman"/>
                          <a:ea typeface="Times New Roman"/>
                          <a:cs typeface="Times New Roman"/>
                        </a:rPr>
                        <a:t>analysis</a:t>
                      </a:r>
                      <a:r>
                        <a:rPr sz="1000" kern="0" spc="5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2">
                  <a:txBody>
                    <a:bodyPr/>
                    <a:lstStyle/>
                    <a:p>
                      <a:pPr algn="l" rtl="0" eaLnBrk="0">
                        <a:lnSpc>
                          <a:spcPct val="147000"/>
                        </a:lnSpc>
                        <a:tabLst/>
                      </a:pPr>
                      <a:endParaRPr lang="Arial" altLang="Arial" sz="200" dirty="0"/>
                    </a:p>
                    <a:p>
                      <a:pPr marL="75564" algn="l" rtl="0" eaLnBrk="0">
                        <a:lnSpc>
                          <a:spcPts val="1010"/>
                        </a:lnSpc>
                        <a:spcBef>
                          <a:spcPts val="2"/>
                        </a:spcBef>
                        <a:tabLst/>
                      </a:pPr>
                      <a:r>
                        <a:rPr sz="800" kern="0" spc="-20" dirty="0">
                          <a:solidFill>
                            <a:srgbClr val="000000">
                              <a:alpha val="100000"/>
                            </a:srgbClr>
                          </a:solidFill>
                          <a:latin typeface="SimSun"/>
                          <a:ea typeface="SimSun"/>
                          <a:cs typeface="SimSun"/>
                        </a:rPr>
                        <a:t>计划费用：</a:t>
                      </a:r>
                      <a:endParaRPr lang="SimSun" altLang="SimSun" sz="800" dirty="0"/>
                    </a:p>
                    <a:p>
                      <a:pPr algn="l" rtl="0" eaLnBrk="0">
                        <a:lnSpc>
                          <a:spcPct val="114000"/>
                        </a:lnSpc>
                        <a:tabLst/>
                      </a:pPr>
                      <a:endParaRPr lang="Arial" altLang="Arial" sz="400" dirty="0"/>
                    </a:p>
                    <a:p>
                      <a:pPr marL="73660" algn="l" rtl="0" eaLnBrk="0">
                        <a:lnSpc>
                          <a:spcPct val="91000"/>
                        </a:lnSpc>
                        <a:spcBef>
                          <a:spcPts val="5"/>
                        </a:spcBef>
                        <a:tabLst/>
                      </a:pPr>
                      <a:r>
                        <a:rPr sz="900" kern="0" spc="0" dirty="0">
                          <a:solidFill>
                            <a:srgbClr val="000000">
                              <a:alpha val="100000"/>
                            </a:srgbClr>
                          </a:solidFill>
                          <a:latin typeface="Times New Roman"/>
                          <a:ea typeface="Times New Roman"/>
                          <a:cs typeface="Times New Roman"/>
                        </a:rPr>
                        <a:t>Expected expe</a:t>
                      </a:r>
                      <a:r>
                        <a:rPr sz="900" kern="0" spc="-10" dirty="0">
                          <a:solidFill>
                            <a:srgbClr val="000000">
                              <a:alpha val="100000"/>
                            </a:srgbClr>
                          </a:solidFill>
                          <a:latin typeface="Times New Roman"/>
                          <a:ea typeface="Times New Roman"/>
                          <a:cs typeface="Times New Roman"/>
                        </a:rPr>
                        <a:t>nse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5000"/>
                        </a:lnSpc>
                        <a:tabLst/>
                      </a:pPr>
                      <a:endParaRPr lang="Arial" altLang="Arial" sz="900" dirty="0"/>
                    </a:p>
                    <a:p>
                      <a:pPr marL="79375" algn="l" rtl="0" eaLnBrk="0">
                        <a:lnSpc>
                          <a:spcPct val="91000"/>
                        </a:lnSpc>
                        <a:spcBef>
                          <a:spcPts val="3"/>
                        </a:spcBef>
                        <a:tabLst/>
                      </a:pPr>
                      <a:r>
                        <a:rPr sz="900" kern="0" spc="-20" dirty="0">
                          <a:solidFill>
                            <a:srgbClr val="000000">
                              <a:alpha val="100000"/>
                            </a:srgbClr>
                          </a:solidFill>
                          <a:latin typeface="SimSun"/>
                          <a:ea typeface="SimSun"/>
                          <a:cs typeface="SimSun"/>
                        </a:rPr>
                        <a:t>￥</a:t>
                      </a:r>
                      <a:r>
                        <a:rPr sz="900" kern="0" spc="-20" dirty="0">
                          <a:solidFill>
                            <a:srgbClr val="000000">
                              <a:alpha val="100000"/>
                            </a:srgbClr>
                          </a:solidFill>
                          <a:latin typeface="Times New Roman"/>
                          <a:ea typeface="Times New Roman"/>
                          <a:cs typeface="Times New Roman"/>
                        </a:rPr>
                        <a:t>200,000</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7000"/>
                        </a:lnSpc>
                        <a:tabLst/>
                      </a:pPr>
                      <a:endParaRPr lang="Arial" altLang="Arial" sz="200" dirty="0"/>
                    </a:p>
                    <a:p>
                      <a:pPr marL="75564" algn="l" rtl="0" eaLnBrk="0">
                        <a:lnSpc>
                          <a:spcPts val="1010"/>
                        </a:lnSpc>
                        <a:spcBef>
                          <a:spcPts val="2"/>
                        </a:spcBef>
                        <a:tabLst/>
                      </a:pPr>
                      <a:r>
                        <a:rPr sz="800" kern="0" spc="-20" dirty="0">
                          <a:solidFill>
                            <a:srgbClr val="000000">
                              <a:alpha val="100000"/>
                            </a:srgbClr>
                          </a:solidFill>
                          <a:latin typeface="SimSun"/>
                          <a:ea typeface="SimSun"/>
                          <a:cs typeface="SimSun"/>
                        </a:rPr>
                        <a:t>实际费用：</a:t>
                      </a:r>
                      <a:endParaRPr lang="SimSun" altLang="SimSun" sz="800" dirty="0"/>
                    </a:p>
                    <a:p>
                      <a:pPr algn="l" rtl="0" eaLnBrk="0">
                        <a:lnSpc>
                          <a:spcPct val="114000"/>
                        </a:lnSpc>
                        <a:tabLst/>
                      </a:pPr>
                      <a:endParaRPr lang="Arial" altLang="Arial" sz="400" dirty="0"/>
                    </a:p>
                    <a:p>
                      <a:pPr marL="69214" algn="l" rtl="0" eaLnBrk="0">
                        <a:lnSpc>
                          <a:spcPct val="91000"/>
                        </a:lnSpc>
                        <a:spcBef>
                          <a:spcPts val="5"/>
                        </a:spcBef>
                        <a:tabLst/>
                      </a:pPr>
                      <a:r>
                        <a:rPr sz="900" kern="0" spc="0" dirty="0">
                          <a:solidFill>
                            <a:srgbClr val="000000">
                              <a:alpha val="100000"/>
                            </a:srgbClr>
                          </a:solidFill>
                          <a:latin typeface="Times New Roman"/>
                          <a:ea typeface="Times New Roman"/>
                          <a:cs typeface="Times New Roman"/>
                        </a:rPr>
                        <a:t>Actual expens</a:t>
                      </a:r>
                      <a:r>
                        <a:rPr sz="900" kern="0" spc="-10" dirty="0">
                          <a:solidFill>
                            <a:srgbClr val="000000">
                              <a:alpha val="100000"/>
                            </a:srgbClr>
                          </a:solidFill>
                          <a:latin typeface="Times New Roman"/>
                          <a:ea typeface="Times New Roman"/>
                          <a:cs typeface="Times New Roman"/>
                        </a:rPr>
                        <a:t>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5000"/>
                        </a:lnSpc>
                        <a:tabLst/>
                      </a:pPr>
                      <a:endParaRPr lang="Arial" altLang="Arial" sz="900" dirty="0"/>
                    </a:p>
                    <a:p>
                      <a:pPr marL="79375" algn="l" rtl="0" eaLnBrk="0">
                        <a:lnSpc>
                          <a:spcPct val="91000"/>
                        </a:lnSpc>
                        <a:spcBef>
                          <a:spcPts val="3"/>
                        </a:spcBef>
                        <a:tabLst/>
                      </a:pPr>
                      <a:r>
                        <a:rPr sz="900" kern="0" spc="-20" dirty="0">
                          <a:solidFill>
                            <a:srgbClr val="000000">
                              <a:alpha val="100000"/>
                            </a:srgbClr>
                          </a:solidFill>
                          <a:latin typeface="SimSun"/>
                          <a:ea typeface="SimSun"/>
                          <a:cs typeface="SimSun"/>
                        </a:rPr>
                        <a:t>￥</a:t>
                      </a:r>
                      <a:r>
                        <a:rPr sz="900" kern="0" spc="-20" dirty="0">
                          <a:solidFill>
                            <a:srgbClr val="000000">
                              <a:alpha val="100000"/>
                            </a:srgbClr>
                          </a:solidFill>
                          <a:latin typeface="Times New Roman"/>
                          <a:ea typeface="Times New Roman"/>
                          <a:cs typeface="Times New Roman"/>
                        </a:rPr>
                        <a:t>250,000</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2">
                  <a:txBody>
                    <a:bodyPr/>
                    <a:lstStyle/>
                    <a:p>
                      <a:pPr algn="l" rtl="0" eaLnBrk="0">
                        <a:lnSpc>
                          <a:spcPct val="183000"/>
                        </a:lnSpc>
                        <a:tabLst/>
                      </a:pPr>
                      <a:endParaRPr lang="Arial" altLang="Arial" sz="100" dirty="0"/>
                    </a:p>
                    <a:p>
                      <a:pPr marL="76835" algn="l" rtl="0" eaLnBrk="0">
                        <a:lnSpc>
                          <a:spcPts val="1182"/>
                        </a:lnSpc>
                        <a:spcBef>
                          <a:spcPts val="1"/>
                        </a:spcBef>
                        <a:tabLst/>
                      </a:pPr>
                      <a:r>
                        <a:rPr sz="900" kern="0" spc="0" dirty="0">
                          <a:solidFill>
                            <a:srgbClr val="000000">
                              <a:alpha val="100000"/>
                            </a:srgbClr>
                          </a:solidFill>
                          <a:latin typeface="SimSun"/>
                          <a:ea typeface="SimSun"/>
                          <a:cs typeface="SimSun"/>
                        </a:rPr>
                        <a:t>成本（差异）分析 </a:t>
                      </a:r>
                      <a:r>
                        <a:rPr sz="900" kern="0" spc="0" dirty="0">
                          <a:solidFill>
                            <a:srgbClr val="000000">
                              <a:alpha val="100000"/>
                            </a:srgbClr>
                          </a:solidFill>
                          <a:latin typeface="Times New Roman"/>
                          <a:ea typeface="Times New Roman"/>
                          <a:cs typeface="Times New Roman"/>
                        </a:rPr>
                        <a:t>cost</a:t>
                      </a:r>
                      <a:r>
                        <a:rPr sz="900" kern="0" spc="0" dirty="0">
                          <a:solidFill>
                            <a:srgbClr val="000000">
                              <a:alpha val="100000"/>
                            </a:srgbClr>
                          </a:solidFill>
                          <a:latin typeface="SimSun"/>
                          <a:ea typeface="SimSun"/>
                          <a:cs typeface="SimSun"/>
                        </a:rPr>
                        <a:t>（</a:t>
                      </a:r>
                      <a:r>
                        <a:rPr sz="900" kern="0" spc="0" dirty="0">
                          <a:solidFill>
                            <a:srgbClr val="000000">
                              <a:alpha val="100000"/>
                            </a:srgbClr>
                          </a:solidFill>
                          <a:latin typeface="Times New Roman"/>
                          <a:ea typeface="Times New Roman"/>
                          <a:cs typeface="Times New Roman"/>
                        </a:rPr>
                        <a:t>discrepancy</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ana</a:t>
                      </a:r>
                      <a:r>
                        <a:rPr sz="900" kern="0" spc="-10" dirty="0">
                          <a:solidFill>
                            <a:srgbClr val="000000">
                              <a:alpha val="100000"/>
                            </a:srgbClr>
                          </a:solidFill>
                          <a:latin typeface="Times New Roman"/>
                          <a:ea typeface="Times New Roman"/>
                          <a:cs typeface="Times New Roman"/>
                        </a:rPr>
                        <a:t>lysis</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12">
                  <a:txBody>
                    <a:bodyPr/>
                    <a:lstStyle/>
                    <a:p>
                      <a:pPr algn="l" rtl="0" eaLnBrk="0">
                        <a:lnSpc>
                          <a:spcPct val="146000"/>
                        </a:lnSpc>
                        <a:tabLst/>
                      </a:pPr>
                      <a:endParaRPr lang="Arial" altLang="Arial" sz="200" dirty="0"/>
                    </a:p>
                    <a:p>
                      <a:pPr marL="76835" algn="l" rtl="0" eaLnBrk="0">
                        <a:lnSpc>
                          <a:spcPct val="95000"/>
                        </a:lnSpc>
                        <a:tabLst/>
                      </a:pPr>
                      <a:r>
                        <a:rPr sz="900" kern="0" spc="0" dirty="0">
                          <a:solidFill>
                            <a:srgbClr val="000000">
                              <a:alpha val="100000"/>
                            </a:srgbClr>
                          </a:solidFill>
                          <a:latin typeface="SimSun"/>
                          <a:ea typeface="SimSun"/>
                          <a:cs typeface="SimSun"/>
                        </a:rPr>
                        <a:t>客户在香港停留一天，引起交通费￥</a:t>
                      </a:r>
                      <a:r>
                        <a:rPr sz="900" kern="0" spc="0" dirty="0">
                          <a:solidFill>
                            <a:srgbClr val="000000">
                              <a:alpha val="100000"/>
                            </a:srgbClr>
                          </a:solidFill>
                          <a:latin typeface="Times New Roman"/>
                          <a:ea typeface="Times New Roman"/>
                          <a:cs typeface="Times New Roman"/>
                        </a:rPr>
                        <a:t>12000</a:t>
                      </a:r>
                      <a:r>
                        <a:rPr sz="900" kern="0" spc="0" dirty="0">
                          <a:solidFill>
                            <a:srgbClr val="000000">
                              <a:alpha val="100000"/>
                            </a:srgbClr>
                          </a:solidFill>
                          <a:latin typeface="SimSun"/>
                          <a:ea typeface="SimSun"/>
                          <a:cs typeface="SimSun"/>
                        </a:rPr>
                        <a:t>，餐费￥</a:t>
                      </a:r>
                      <a:r>
                        <a:rPr sz="900" kern="0" spc="0" dirty="0">
                          <a:solidFill>
                            <a:srgbClr val="000000">
                              <a:alpha val="100000"/>
                            </a:srgbClr>
                          </a:solidFill>
                          <a:latin typeface="Times New Roman"/>
                          <a:ea typeface="Times New Roman"/>
                          <a:cs typeface="Times New Roman"/>
                        </a:rPr>
                        <a:t>28000</a:t>
                      </a:r>
                      <a:r>
                        <a:rPr sz="900" kern="0" spc="0" dirty="0">
                          <a:solidFill>
                            <a:srgbClr val="000000">
                              <a:alpha val="100000"/>
                            </a:srgbClr>
                          </a:solidFill>
                          <a:latin typeface="SimSun"/>
                          <a:ea typeface="SimSun"/>
                          <a:cs typeface="SimSun"/>
                        </a:rPr>
                        <a:t>，住宿费￥</a:t>
                      </a:r>
                      <a:r>
                        <a:rPr sz="900" kern="0" spc="0" dirty="0">
                          <a:solidFill>
                            <a:srgbClr val="000000">
                              <a:alpha val="100000"/>
                            </a:srgbClr>
                          </a:solidFill>
                          <a:latin typeface="Times New Roman"/>
                          <a:ea typeface="Times New Roman"/>
                          <a:cs typeface="Times New Roman"/>
                        </a:rPr>
                        <a:t>10000</a:t>
                      </a:r>
                      <a:r>
                        <a:rPr sz="900" kern="0" spc="0" dirty="0">
                          <a:solidFill>
                            <a:srgbClr val="000000">
                              <a:alpha val="100000"/>
                            </a:srgbClr>
                          </a:solidFill>
                          <a:latin typeface="SimSun"/>
                          <a:ea typeface="SimSun"/>
                          <a:cs typeface="SimSun"/>
                        </a:rPr>
                        <a:t>，共计￥</a:t>
                      </a:r>
                      <a:r>
                        <a:rPr sz="900" kern="0" spc="0" dirty="0">
                          <a:solidFill>
                            <a:srgbClr val="000000">
                              <a:alpha val="100000"/>
                            </a:srgbClr>
                          </a:solidFill>
                          <a:latin typeface="Times New Roman"/>
                          <a:ea typeface="Times New Roman"/>
                          <a:cs typeface="Times New Roman"/>
                        </a:rPr>
                        <a:t>5</a:t>
                      </a:r>
                      <a:r>
                        <a:rPr sz="900" kern="0" spc="-10" dirty="0">
                          <a:solidFill>
                            <a:srgbClr val="000000">
                              <a:alpha val="100000"/>
                            </a:srgbClr>
                          </a:solidFill>
                          <a:latin typeface="Times New Roman"/>
                          <a:ea typeface="Times New Roman"/>
                          <a:cs typeface="Times New Roman"/>
                        </a:rPr>
                        <a:t>0000.</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2">
                  <a:txBody>
                    <a:bodyPr/>
                    <a:lstStyle/>
                    <a:p>
                      <a:pPr algn="l" rtl="0" eaLnBrk="0">
                        <a:lnSpc>
                          <a:spcPct val="181000"/>
                        </a:lnSpc>
                        <a:tabLst/>
                      </a:pPr>
                      <a:endParaRPr lang="Arial" altLang="Arial" sz="100" dirty="0"/>
                    </a:p>
                    <a:p>
                      <a:pPr marL="76200" algn="l" rtl="0" eaLnBrk="0">
                        <a:lnSpc>
                          <a:spcPts val="1182"/>
                        </a:lnSpc>
                        <a:tabLst/>
                      </a:pPr>
                      <a:r>
                        <a:rPr sz="900" kern="0" spc="0" dirty="0">
                          <a:solidFill>
                            <a:srgbClr val="000000">
                              <a:alpha val="100000"/>
                            </a:srgbClr>
                          </a:solidFill>
                          <a:latin typeface="Times New Roman"/>
                          <a:ea typeface="Times New Roman"/>
                          <a:cs typeface="Times New Roman"/>
                        </a:rPr>
                        <a:t>3</a:t>
                      </a:r>
                      <a:r>
                        <a:rPr sz="900" kern="0" spc="0" dirty="0">
                          <a:solidFill>
                            <a:srgbClr val="000000">
                              <a:alpha val="100000"/>
                            </a:srgbClr>
                          </a:solidFill>
                          <a:latin typeface="SimSun"/>
                          <a:ea typeface="SimSun"/>
                          <a:cs typeface="SimSun"/>
                        </a:rPr>
                        <a:t>、交付结果总结 </a:t>
                      </a:r>
                      <a:r>
                        <a:rPr sz="900" kern="0" spc="0" dirty="0">
                          <a:solidFill>
                            <a:srgbClr val="000000">
                              <a:alpha val="100000"/>
                            </a:srgbClr>
                          </a:solidFill>
                          <a:latin typeface="Times New Roman"/>
                          <a:ea typeface="Times New Roman"/>
                          <a:cs typeface="Times New Roman"/>
                        </a:rPr>
                        <a:t>3</a:t>
                      </a:r>
                      <a:r>
                        <a:rPr sz="900" kern="0" spc="-13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SimSun"/>
                          <a:ea typeface="SimSun"/>
                          <a:cs typeface="SimSun"/>
                        </a:rPr>
                        <a:t>、</a:t>
                      </a:r>
                      <a:r>
                        <a:rPr sz="900" kern="0" spc="0" dirty="0">
                          <a:solidFill>
                            <a:srgbClr val="000000">
                              <a:alpha val="100000"/>
                            </a:srgbClr>
                          </a:solidFill>
                          <a:latin typeface="Times New Roman"/>
                          <a:ea typeface="Times New Roman"/>
                          <a:cs typeface="Times New Roman"/>
                        </a:rPr>
                        <a:t>deliv</a:t>
                      </a:r>
                      <a:r>
                        <a:rPr sz="900" kern="0" spc="-10" dirty="0">
                          <a:solidFill>
                            <a:srgbClr val="000000">
                              <a:alpha val="100000"/>
                            </a:srgbClr>
                          </a:solidFill>
                          <a:latin typeface="Times New Roman"/>
                          <a:ea typeface="Times New Roman"/>
                          <a:cs typeface="Times New Roman"/>
                        </a:rPr>
                        <a:t>erables aspect</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12">
                  <a:txBody>
                    <a:bodyPr/>
                    <a:lstStyle/>
                    <a:p>
                      <a:pPr algn="l" rtl="0" eaLnBrk="0">
                        <a:lnSpc>
                          <a:spcPct val="179000"/>
                        </a:lnSpc>
                        <a:tabLst/>
                      </a:pPr>
                      <a:endParaRPr lang="Arial" altLang="Arial" sz="100" dirty="0"/>
                    </a:p>
                    <a:p>
                      <a:pPr marL="75564" algn="l" rtl="0" eaLnBrk="0">
                        <a:lnSpc>
                          <a:spcPts val="1182"/>
                        </a:lnSpc>
                        <a:spcBef>
                          <a:spcPts val="1"/>
                        </a:spcBef>
                        <a:tabLst/>
                      </a:pPr>
                      <a:r>
                        <a:rPr sz="900" kern="0" spc="0" dirty="0">
                          <a:solidFill>
                            <a:srgbClr val="000000">
                              <a:alpha val="100000"/>
                            </a:srgbClr>
                          </a:solidFill>
                          <a:latin typeface="SimSun"/>
                          <a:ea typeface="SimSun"/>
                          <a:cs typeface="SimSun"/>
                        </a:rPr>
                        <a:t>计划交付结果 </a:t>
                      </a:r>
                      <a:r>
                        <a:rPr sz="900" kern="0" spc="0" dirty="0">
                          <a:solidFill>
                            <a:srgbClr val="000000">
                              <a:alpha val="100000"/>
                            </a:srgbClr>
                          </a:solidFill>
                          <a:latin typeface="Times New Roman"/>
                          <a:ea typeface="Times New Roman"/>
                          <a:cs typeface="Times New Roman"/>
                        </a:rPr>
                        <a:t>expect delivera</a:t>
                      </a:r>
                      <a:r>
                        <a:rPr sz="900" kern="0" spc="-10" dirty="0">
                          <a:solidFill>
                            <a:srgbClr val="000000">
                              <a:alpha val="100000"/>
                            </a:srgbClr>
                          </a:solidFill>
                          <a:latin typeface="Times New Roman"/>
                          <a:ea typeface="Times New Roman"/>
                          <a:cs typeface="Times New Roman"/>
                        </a:rPr>
                        <a:t>bles</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gridSpan="12">
                  <a:txBody>
                    <a:bodyPr/>
                    <a:lstStyle/>
                    <a:p>
                      <a:pPr algn="l" rtl="0" eaLnBrk="0">
                        <a:lnSpc>
                          <a:spcPct val="101000"/>
                        </a:lnSpc>
                        <a:tabLst/>
                      </a:pPr>
                      <a:endParaRPr lang="Arial" altLang="Arial" sz="300" dirty="0"/>
                    </a:p>
                    <a:p>
                      <a:pPr marL="75564" algn="l" rtl="0" eaLnBrk="0">
                        <a:lnSpc>
                          <a:spcPct val="119000"/>
                        </a:lnSpc>
                        <a:spcBef>
                          <a:spcPts val="2"/>
                        </a:spcBef>
                        <a:tabLst/>
                      </a:pPr>
                      <a:r>
                        <a:rPr sz="900" kern="0" spc="0" dirty="0">
                          <a:solidFill>
                            <a:srgbClr val="000000">
                              <a:alpha val="100000"/>
                            </a:srgbClr>
                          </a:solidFill>
                          <a:latin typeface="SimSun"/>
                          <a:ea typeface="SimSun"/>
                          <a:cs typeface="SimSun"/>
                        </a:rPr>
                        <a:t>在</a:t>
                      </a:r>
                      <a:r>
                        <a:rPr sz="900" kern="0" spc="-17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2005</a:t>
                      </a:r>
                      <a:r>
                        <a:rPr sz="900" kern="0" spc="7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SimSun"/>
                          <a:ea typeface="SimSun"/>
                          <a:cs typeface="SimSun"/>
                        </a:rPr>
                        <a:t>年</a:t>
                      </a:r>
                      <a:r>
                        <a:rPr sz="900" kern="0" spc="-15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7</a:t>
                      </a:r>
                      <a:r>
                        <a:rPr sz="900" kern="0" spc="11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SimSun"/>
                          <a:ea typeface="SimSun"/>
                          <a:cs typeface="SimSun"/>
                        </a:rPr>
                        <a:t>月</a:t>
                      </a:r>
                      <a:r>
                        <a:rPr sz="900" kern="0" spc="-15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3</a:t>
                      </a:r>
                      <a:r>
                        <a:rPr sz="900" kern="0" spc="-10" dirty="0">
                          <a:solidFill>
                            <a:srgbClr val="000000">
                              <a:alpha val="100000"/>
                            </a:srgbClr>
                          </a:solidFill>
                          <a:latin typeface="Times New Roman"/>
                          <a:ea typeface="Times New Roman"/>
                          <a:cs typeface="Times New Roman"/>
                        </a:rPr>
                        <a:t>1  </a:t>
                      </a:r>
                      <a:r>
                        <a:rPr sz="900" kern="0" spc="-10" dirty="0">
                          <a:solidFill>
                            <a:srgbClr val="000000">
                              <a:alpha val="100000"/>
                            </a:srgbClr>
                          </a:solidFill>
                          <a:latin typeface="SimSun"/>
                          <a:ea typeface="SimSun"/>
                          <a:cs typeface="SimSun"/>
                        </a:rPr>
                        <a:t>日前邀请到</a:t>
                      </a:r>
                      <a:r>
                        <a:rPr sz="900" kern="0" spc="-16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CTO</a:t>
                      </a:r>
                      <a:r>
                        <a:rPr sz="900" kern="0" spc="8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SimSun"/>
                          <a:ea typeface="SimSun"/>
                          <a:cs typeface="SimSun"/>
                        </a:rPr>
                        <a:t>带队到公司考察，打消客户关于我司供货能力的怀疑，增强客户对我司研发能力、工程管理能力的</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信心</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12">
                  <a:txBody>
                    <a:bodyPr/>
                    <a:lstStyle/>
                    <a:p>
                      <a:pPr algn="l" rtl="0" eaLnBrk="0">
                        <a:lnSpc>
                          <a:spcPct val="181000"/>
                        </a:lnSpc>
                        <a:tabLst/>
                      </a:pPr>
                      <a:endParaRPr lang="Arial" altLang="Arial" sz="100" dirty="0"/>
                    </a:p>
                    <a:p>
                      <a:pPr marL="78739" algn="l" rtl="0" eaLnBrk="0">
                        <a:lnSpc>
                          <a:spcPts val="1182"/>
                        </a:lnSpc>
                        <a:tabLst/>
                      </a:pPr>
                      <a:r>
                        <a:rPr sz="900" kern="0" spc="0" dirty="0">
                          <a:solidFill>
                            <a:srgbClr val="000000">
                              <a:alpha val="100000"/>
                            </a:srgbClr>
                          </a:solidFill>
                          <a:latin typeface="SimSun"/>
                          <a:ea typeface="SimSun"/>
                          <a:cs typeface="SimSun"/>
                        </a:rPr>
                        <a:t>实际交付结果 </a:t>
                      </a:r>
                      <a:r>
                        <a:rPr sz="900" kern="0" spc="0" dirty="0">
                          <a:solidFill>
                            <a:srgbClr val="000000">
                              <a:alpha val="100000"/>
                            </a:srgbClr>
                          </a:solidFill>
                          <a:latin typeface="Times New Roman"/>
                          <a:ea typeface="Times New Roman"/>
                          <a:cs typeface="Times New Roman"/>
                        </a:rPr>
                        <a:t>actual delive</a:t>
                      </a:r>
                      <a:r>
                        <a:rPr sz="900" kern="0" spc="-10" dirty="0">
                          <a:solidFill>
                            <a:srgbClr val="000000">
                              <a:alpha val="100000"/>
                            </a:srgbClr>
                          </a:solidFill>
                          <a:latin typeface="Times New Roman"/>
                          <a:ea typeface="Times New Roman"/>
                          <a:cs typeface="Times New Roman"/>
                        </a:rPr>
                        <a:t>rables</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12">
                  <a:txBody>
                    <a:bodyPr/>
                    <a:lstStyle/>
                    <a:p>
                      <a:pPr algn="l" rtl="0" eaLnBrk="0">
                        <a:lnSpc>
                          <a:spcPct val="102000"/>
                        </a:lnSpc>
                        <a:tabLst/>
                      </a:pPr>
                      <a:endParaRPr lang="Arial" altLang="Arial" sz="300" dirty="0"/>
                    </a:p>
                    <a:p>
                      <a:pPr marL="74294" indent="1905" algn="l" rtl="0" eaLnBrk="0">
                        <a:lnSpc>
                          <a:spcPct val="119000"/>
                        </a:lnSpc>
                        <a:spcBef>
                          <a:spcPts val="1"/>
                        </a:spcBef>
                        <a:tabLst/>
                      </a:pPr>
                      <a:r>
                        <a:rPr sz="900" kern="0" spc="-10" dirty="0">
                          <a:solidFill>
                            <a:srgbClr val="000000">
                              <a:alpha val="100000"/>
                            </a:srgbClr>
                          </a:solidFill>
                          <a:latin typeface="SimSun"/>
                          <a:ea typeface="SimSun"/>
                          <a:cs typeface="SimSun"/>
                        </a:rPr>
                        <a:t>客户与</a:t>
                      </a:r>
                      <a:r>
                        <a:rPr sz="900" kern="0" spc="-21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2005 </a:t>
                      </a:r>
                      <a:r>
                        <a:rPr sz="900" kern="0" spc="-10" dirty="0">
                          <a:solidFill>
                            <a:srgbClr val="000000">
                              <a:alpha val="100000"/>
                            </a:srgbClr>
                          </a:solidFill>
                          <a:latin typeface="SimSun"/>
                          <a:ea typeface="SimSun"/>
                          <a:cs typeface="SimSun"/>
                        </a:rPr>
                        <a:t>年</a:t>
                      </a:r>
                      <a:r>
                        <a:rPr sz="900" kern="0" spc="-19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7</a:t>
                      </a:r>
                      <a:r>
                        <a:rPr sz="900" kern="0" spc="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月</a:t>
                      </a:r>
                      <a:r>
                        <a:rPr sz="900" kern="0" spc="-12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18</a:t>
                      </a:r>
                      <a:r>
                        <a:rPr sz="900" kern="0" spc="5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号至</a:t>
                      </a:r>
                      <a:r>
                        <a:rPr sz="900" kern="0" spc="-21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22  </a:t>
                      </a:r>
                      <a:r>
                        <a:rPr sz="900" kern="0" spc="-20" dirty="0">
                          <a:solidFill>
                            <a:srgbClr val="000000">
                              <a:alpha val="100000"/>
                            </a:srgbClr>
                          </a:solidFill>
                          <a:latin typeface="SimSun"/>
                          <a:ea typeface="SimSun"/>
                          <a:cs typeface="SimSun"/>
                        </a:rPr>
                        <a:t>日由</a:t>
                      </a:r>
                      <a:r>
                        <a:rPr sz="900" kern="0" spc="-19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CTO </a:t>
                      </a:r>
                      <a:r>
                        <a:rPr sz="900" kern="0" spc="-20" dirty="0">
                          <a:solidFill>
                            <a:srgbClr val="000000">
                              <a:alpha val="100000"/>
                            </a:srgbClr>
                          </a:solidFill>
                          <a:latin typeface="SimSun"/>
                          <a:ea typeface="SimSun"/>
                          <a:cs typeface="SimSun"/>
                        </a:rPr>
                        <a:t>带队，一行</a:t>
                      </a:r>
                      <a:r>
                        <a:rPr sz="900" kern="0" spc="-19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6 </a:t>
                      </a:r>
                      <a:r>
                        <a:rPr sz="900" kern="0" spc="-20" dirty="0">
                          <a:solidFill>
                            <a:srgbClr val="000000">
                              <a:alpha val="100000"/>
                            </a:srgbClr>
                          </a:solidFill>
                          <a:latin typeface="SimSun"/>
                          <a:ea typeface="SimSun"/>
                          <a:cs typeface="SimSun"/>
                        </a:rPr>
                        <a:t>人到公司考察，考察之后经代表处回访确认，已消除了疑虑，认可我司的供货、</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研发和工程管理能力，支持我司后续</a:t>
                      </a:r>
                      <a:r>
                        <a:rPr sz="900" kern="0" spc="-10" dirty="0">
                          <a:solidFill>
                            <a:srgbClr val="000000">
                              <a:alpha val="100000"/>
                            </a:srgbClr>
                          </a:solidFill>
                          <a:latin typeface="SimSun"/>
                          <a:ea typeface="SimSun"/>
                          <a:cs typeface="SimSun"/>
                        </a:rPr>
                        <a:t>项目实施</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12">
                  <a:txBody>
                    <a:bodyPr/>
                    <a:lstStyle/>
                    <a:p>
                      <a:pPr algn="l" rtl="0" eaLnBrk="0">
                        <a:lnSpc>
                          <a:spcPct val="186000"/>
                        </a:lnSpc>
                        <a:tabLst/>
                      </a:pPr>
                      <a:endParaRPr lang="Arial" altLang="Arial" sz="100" dirty="0"/>
                    </a:p>
                    <a:p>
                      <a:pPr marL="77469" algn="l" rtl="0" eaLnBrk="0">
                        <a:lnSpc>
                          <a:spcPts val="1182"/>
                        </a:lnSpc>
                        <a:tabLst/>
                      </a:pPr>
                      <a:r>
                        <a:rPr sz="900" kern="0" spc="0" dirty="0">
                          <a:solidFill>
                            <a:srgbClr val="000000">
                              <a:alpha val="100000"/>
                            </a:srgbClr>
                          </a:solidFill>
                          <a:latin typeface="SimSun"/>
                          <a:ea typeface="SimSun"/>
                          <a:cs typeface="SimSun"/>
                        </a:rPr>
                        <a:t>未交付结果 </a:t>
                      </a:r>
                      <a:r>
                        <a:rPr sz="900" kern="0" spc="0" dirty="0">
                          <a:solidFill>
                            <a:srgbClr val="000000">
                              <a:alpha val="100000"/>
                            </a:srgbClr>
                          </a:solidFill>
                          <a:latin typeface="Times New Roman"/>
                          <a:ea typeface="Times New Roman"/>
                          <a:cs typeface="Times New Roman"/>
                        </a:rPr>
                        <a:t>undeliver</a:t>
                      </a:r>
                      <a:r>
                        <a:rPr sz="900" kern="0" spc="-10" dirty="0">
                          <a:solidFill>
                            <a:srgbClr val="000000">
                              <a:alpha val="100000"/>
                            </a:srgbClr>
                          </a:solidFill>
                          <a:latin typeface="Times New Roman"/>
                          <a:ea typeface="Times New Roman"/>
                          <a:cs typeface="Times New Roman"/>
                        </a:rPr>
                        <a:t>ables</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2">
                  <a:txBody>
                    <a:bodyPr/>
                    <a:lstStyle/>
                    <a:p>
                      <a:pPr algn="l" rtl="0" eaLnBrk="0">
                        <a:lnSpc>
                          <a:spcPct val="149000"/>
                        </a:lnSpc>
                        <a:tabLst/>
                      </a:pPr>
                      <a:endParaRPr lang="Arial" altLang="Arial" sz="200" dirty="0"/>
                    </a:p>
                    <a:p>
                      <a:pPr marL="75564" algn="l" rtl="0" eaLnBrk="0">
                        <a:lnSpc>
                          <a:spcPct val="95000"/>
                        </a:lnSpc>
                        <a:tabLst/>
                      </a:pPr>
                      <a:r>
                        <a:rPr sz="900" kern="0" spc="-10" dirty="0">
                          <a:solidFill>
                            <a:srgbClr val="000000">
                              <a:alpha val="100000"/>
                            </a:srgbClr>
                          </a:solidFill>
                          <a:latin typeface="SimSun"/>
                          <a:ea typeface="SimSun"/>
                          <a:cs typeface="SimSun"/>
                        </a:rPr>
                        <a:t>无</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2">
                  <a:txBody>
                    <a:bodyPr/>
                    <a:lstStyle/>
                    <a:p>
                      <a:pPr algn="l" rtl="0" eaLnBrk="0">
                        <a:lnSpc>
                          <a:spcPct val="183000"/>
                        </a:lnSpc>
                        <a:tabLst/>
                      </a:pPr>
                      <a:endParaRPr lang="Arial" altLang="Arial" sz="100" dirty="0"/>
                    </a:p>
                    <a:p>
                      <a:pPr marL="76835" algn="l" rtl="0" eaLnBrk="0">
                        <a:lnSpc>
                          <a:spcPts val="1182"/>
                        </a:lnSpc>
                        <a:spcBef>
                          <a:spcPts val="1"/>
                        </a:spcBef>
                        <a:tabLst/>
                      </a:pPr>
                      <a:r>
                        <a:rPr sz="900" kern="0" spc="0" dirty="0">
                          <a:solidFill>
                            <a:srgbClr val="000000">
                              <a:alpha val="100000"/>
                            </a:srgbClr>
                          </a:solidFill>
                          <a:latin typeface="SimSun"/>
                          <a:ea typeface="SimSun"/>
                          <a:cs typeface="SimSun"/>
                        </a:rPr>
                        <a:t>交付结果（差异）分析 </a:t>
                      </a:r>
                      <a:r>
                        <a:rPr sz="900" kern="0" spc="0" dirty="0">
                          <a:solidFill>
                            <a:srgbClr val="000000">
                              <a:alpha val="100000"/>
                            </a:srgbClr>
                          </a:solidFill>
                          <a:latin typeface="Times New Roman"/>
                          <a:ea typeface="Times New Roman"/>
                          <a:cs typeface="Times New Roman"/>
                        </a:rPr>
                        <a:t>deliverables  </a:t>
                      </a:r>
                      <a:r>
                        <a:rPr sz="900" kern="0" spc="0" dirty="0">
                          <a:solidFill>
                            <a:srgbClr val="000000">
                              <a:alpha val="100000"/>
                            </a:srgbClr>
                          </a:solidFill>
                          <a:latin typeface="SimSun"/>
                          <a:ea typeface="SimSun"/>
                          <a:cs typeface="SimSun"/>
                        </a:rPr>
                        <a:t>（</a:t>
                      </a:r>
                      <a:r>
                        <a:rPr sz="900" kern="0" spc="0" dirty="0">
                          <a:solidFill>
                            <a:srgbClr val="000000">
                              <a:alpha val="100000"/>
                            </a:srgbClr>
                          </a:solidFill>
                          <a:latin typeface="Times New Roman"/>
                          <a:ea typeface="Times New Roman"/>
                          <a:cs typeface="Times New Roman"/>
                        </a:rPr>
                        <a:t>discrepancy</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an</a:t>
                      </a:r>
                      <a:r>
                        <a:rPr sz="900" kern="0" spc="-10" dirty="0">
                          <a:solidFill>
                            <a:srgbClr val="000000">
                              <a:alpha val="100000"/>
                            </a:srgbClr>
                          </a:solidFill>
                          <a:latin typeface="Times New Roman"/>
                          <a:ea typeface="Times New Roman"/>
                          <a:cs typeface="Times New Roman"/>
                        </a:rPr>
                        <a:t>alysis</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12">
                  <a:txBody>
                    <a:bodyPr/>
                    <a:lstStyle/>
                    <a:p>
                      <a:pPr algn="l" rtl="0" eaLnBrk="0">
                        <a:lnSpc>
                          <a:spcPct val="149000"/>
                        </a:lnSpc>
                        <a:tabLst/>
                      </a:pPr>
                      <a:endParaRPr lang="Arial" altLang="Arial" sz="200" dirty="0"/>
                    </a:p>
                    <a:p>
                      <a:pPr marL="77469" algn="l" rtl="0" eaLnBrk="0">
                        <a:lnSpc>
                          <a:spcPct val="95000"/>
                        </a:lnSpc>
                        <a:tabLst/>
                      </a:pPr>
                      <a:r>
                        <a:rPr sz="900" kern="0" spc="-20" dirty="0">
                          <a:solidFill>
                            <a:srgbClr val="000000">
                              <a:alpha val="100000"/>
                            </a:srgbClr>
                          </a:solidFill>
                          <a:latin typeface="SimSun"/>
                          <a:ea typeface="SimSun"/>
                          <a:cs typeface="SimSun"/>
                        </a:rPr>
                        <a:t>不涉及</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996314">
                <a:tc gridSpan="12">
                  <a:txBody>
                    <a:bodyPr/>
                    <a:lstStyle/>
                    <a:p>
                      <a:pPr algn="l" rtl="0" eaLnBrk="0">
                        <a:lnSpc>
                          <a:spcPct val="144000"/>
                        </a:lnSpc>
                        <a:tabLst/>
                      </a:pPr>
                      <a:endParaRPr lang="Arial" altLang="Arial" sz="200" dirty="0"/>
                    </a:p>
                    <a:p>
                      <a:pPr marL="76835" algn="l" rtl="0" eaLnBrk="0">
                        <a:lnSpc>
                          <a:spcPct val="95000"/>
                        </a:lnSpc>
                        <a:spcBef>
                          <a:spcPts val="2"/>
                        </a:spcBef>
                        <a:tabLst/>
                      </a:pPr>
                      <a:r>
                        <a:rPr sz="900" kern="0" spc="-40" dirty="0">
                          <a:solidFill>
                            <a:srgbClr val="000000">
                              <a:alpha val="100000"/>
                            </a:srgbClr>
                          </a:solidFill>
                          <a:latin typeface="SimSun"/>
                          <a:ea typeface="SimSun"/>
                          <a:cs typeface="SimSun"/>
                        </a:rPr>
                        <a:t>经验： </a:t>
                      </a:r>
                      <a:r>
                        <a:rPr sz="900" kern="0" spc="-40" dirty="0">
                          <a:solidFill>
                            <a:srgbClr val="000000">
                              <a:alpha val="100000"/>
                            </a:srgbClr>
                          </a:solidFill>
                          <a:latin typeface="Times New Roman"/>
                          <a:ea typeface="Times New Roman"/>
                          <a:cs typeface="Times New Roman"/>
                        </a:rPr>
                        <a:t>1</a:t>
                      </a:r>
                      <a:r>
                        <a:rPr sz="900" kern="0" spc="-40" dirty="0">
                          <a:solidFill>
                            <a:srgbClr val="000000">
                              <a:alpha val="100000"/>
                            </a:srgbClr>
                          </a:solidFill>
                          <a:latin typeface="SimSun"/>
                          <a:ea typeface="SimSun"/>
                          <a:cs typeface="SimSun"/>
                        </a:rPr>
                        <a:t>、项目分工明确</a:t>
                      </a:r>
                      <a:r>
                        <a:rPr sz="900" kern="0" spc="-50" dirty="0">
                          <a:solidFill>
                            <a:srgbClr val="000000">
                              <a:alpha val="100000"/>
                            </a:srgbClr>
                          </a:solidFill>
                          <a:latin typeface="SimSun"/>
                          <a:ea typeface="SimSun"/>
                          <a:cs typeface="SimSun"/>
                        </a:rPr>
                        <a:t>，责任清晰，进度设置合理；</a:t>
                      </a:r>
                      <a:endParaRPr lang="SimSun" altLang="SimSun" sz="900" dirty="0"/>
                    </a:p>
                    <a:p>
                      <a:pPr marL="416559" algn="l" rtl="0" eaLnBrk="0">
                        <a:lnSpc>
                          <a:spcPct val="83000"/>
                        </a:lnSpc>
                        <a:spcBef>
                          <a:spcPts val="539"/>
                        </a:spcBef>
                        <a:tabLst/>
                      </a:pPr>
                      <a:r>
                        <a:rPr sz="900" kern="0" spc="-30" dirty="0">
                          <a:solidFill>
                            <a:srgbClr val="000000">
                              <a:alpha val="100000"/>
                            </a:srgbClr>
                          </a:solidFill>
                          <a:latin typeface="Times New Roman"/>
                          <a:ea typeface="Times New Roman"/>
                          <a:cs typeface="Times New Roman"/>
                        </a:rPr>
                        <a:t>2</a:t>
                      </a:r>
                      <a:r>
                        <a:rPr sz="900" kern="0" spc="-30" dirty="0">
                          <a:solidFill>
                            <a:srgbClr val="000000">
                              <a:alpha val="100000"/>
                            </a:srgbClr>
                          </a:solidFill>
                          <a:latin typeface="SimSun"/>
                          <a:ea typeface="SimSun"/>
                          <a:cs typeface="SimSun"/>
                        </a:rPr>
                        <a:t>、项目组内沟通渠道顺畅，公司高层领导大力支持；</a:t>
                      </a:r>
                      <a:endParaRPr lang="SimSun" altLang="SimSun" sz="900" dirty="0"/>
                    </a:p>
                    <a:p>
                      <a:pPr marL="419100" algn="l" rtl="0" eaLnBrk="0">
                        <a:lnSpc>
                          <a:spcPts val="1559"/>
                        </a:lnSpc>
                        <a:tabLst/>
                      </a:pPr>
                      <a:r>
                        <a:rPr sz="900" kern="0" spc="-30" dirty="0">
                          <a:solidFill>
                            <a:srgbClr val="000000">
                              <a:alpha val="100000"/>
                            </a:srgbClr>
                          </a:solidFill>
                          <a:latin typeface="Times New Roman"/>
                          <a:ea typeface="Times New Roman"/>
                          <a:cs typeface="Times New Roman"/>
                        </a:rPr>
                        <a:t>3</a:t>
                      </a:r>
                      <a:r>
                        <a:rPr sz="900" kern="0" spc="-30" dirty="0">
                          <a:solidFill>
                            <a:srgbClr val="000000">
                              <a:alpha val="100000"/>
                            </a:srgbClr>
                          </a:solidFill>
                          <a:latin typeface="SimSun"/>
                          <a:ea typeface="SimSun"/>
                          <a:cs typeface="SimSun"/>
                        </a:rPr>
                        <a:t>、风险响应计划较为得当，避免了</a:t>
                      </a:r>
                      <a:r>
                        <a:rPr sz="900" kern="0" spc="-40" dirty="0">
                          <a:solidFill>
                            <a:srgbClr val="000000">
                              <a:alpha val="100000"/>
                            </a:srgbClr>
                          </a:solidFill>
                          <a:latin typeface="SimSun"/>
                          <a:ea typeface="SimSun"/>
                          <a:cs typeface="SimSun"/>
                        </a:rPr>
                        <a:t>大的失误；</a:t>
                      </a:r>
                      <a:endParaRPr lang="SimSun" altLang="SimSun" sz="900" dirty="0"/>
                    </a:p>
                    <a:p>
                      <a:pPr algn="l" rtl="0" eaLnBrk="0">
                        <a:lnSpc>
                          <a:spcPct val="112000"/>
                        </a:lnSpc>
                        <a:tabLst/>
                      </a:pPr>
                      <a:endParaRPr lang="Arial" altLang="Arial" sz="500" dirty="0"/>
                    </a:p>
                    <a:p>
                      <a:pPr marL="76835" algn="l" rtl="0" eaLnBrk="0">
                        <a:lnSpc>
                          <a:spcPct val="119000"/>
                        </a:lnSpc>
                        <a:spcBef>
                          <a:spcPts val="2"/>
                        </a:spcBef>
                        <a:tabLst/>
                      </a:pPr>
                      <a:r>
                        <a:rPr sz="900" kern="0" spc="-30" dirty="0">
                          <a:solidFill>
                            <a:srgbClr val="000000">
                              <a:alpha val="100000"/>
                            </a:srgbClr>
                          </a:solidFill>
                          <a:latin typeface="SimSun"/>
                          <a:ea typeface="SimSun"/>
                          <a:cs typeface="SimSun"/>
                        </a:rPr>
                        <a:t>教训： 客户在确认行程的过程中曾委婉提出希望在香港游玩购物的愿望，</a:t>
                      </a:r>
                      <a:r>
                        <a:rPr sz="900" kern="0" spc="17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客户经理没有足够的重视，</a:t>
                      </a:r>
                      <a:r>
                        <a:rPr sz="900" kern="0" spc="17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在</a:t>
                      </a:r>
                      <a:r>
                        <a:rPr sz="900" kern="0" spc="-40" dirty="0">
                          <a:solidFill>
                            <a:srgbClr val="000000">
                              <a:alpha val="100000"/>
                            </a:srgbClr>
                          </a:solidFill>
                          <a:latin typeface="SimSun"/>
                          <a:ea typeface="SimSun"/>
                          <a:cs typeface="SimSun"/>
                        </a:rPr>
                        <a:t>做整个项目计划时也没有考虑进</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去，从而在后期发生临时变</a:t>
                      </a:r>
                      <a:r>
                        <a:rPr sz="900" kern="0" spc="-10" dirty="0">
                          <a:solidFill>
                            <a:srgbClr val="000000">
                              <a:alpha val="100000"/>
                            </a:srgbClr>
                          </a:solidFill>
                          <a:latin typeface="SimSun"/>
                          <a:ea typeface="SimSun"/>
                          <a:cs typeface="SimSun"/>
                        </a:rPr>
                        <a:t>更。今后的项目前期需求分析应该更准确。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8">
                  <a:txBody>
                    <a:bodyPr/>
                    <a:lstStyle/>
                    <a:p>
                      <a:pPr algn="l" rtl="0" eaLnBrk="0">
                        <a:lnSpc>
                          <a:spcPct val="112000"/>
                        </a:lnSpc>
                        <a:tabLst/>
                      </a:pPr>
                      <a:endParaRPr lang="Arial" altLang="Arial" sz="200" dirty="0"/>
                    </a:p>
                    <a:p>
                      <a:pPr marL="1860550" algn="l" rtl="0" eaLnBrk="0">
                        <a:lnSpc>
                          <a:spcPct val="96000"/>
                        </a:lnSpc>
                        <a:spcBef>
                          <a:spcPts val="2"/>
                        </a:spcBef>
                        <a:tabLst/>
                      </a:pPr>
                      <a:r>
                        <a:rPr sz="1000" kern="0" spc="80" dirty="0">
                          <a:ln w="2667" cap="flat" cmpd="sng">
                            <a:solidFill>
                              <a:srgbClr val="000000">
                                <a:alpha val="100000"/>
                              </a:srgbClr>
                            </a:solidFill>
                            <a:prstDash val="solid"/>
                            <a:miter lim="1"/>
                          </a:ln>
                          <a:solidFill>
                            <a:srgbClr val="000000">
                              <a:alpha val="100000"/>
                            </a:srgbClr>
                          </a:solidFill>
                          <a:latin typeface="SimSun"/>
                          <a:ea typeface="SimSun"/>
                          <a:cs typeface="SimSun"/>
                        </a:rPr>
                        <a:t>签字</a:t>
                      </a:r>
                      <a:r>
                        <a:rPr sz="1000" kern="0" spc="8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signature</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14000"/>
                        </a:lnSpc>
                        <a:tabLst/>
                      </a:pPr>
                      <a:endParaRPr lang="Arial" altLang="Arial" sz="200" dirty="0"/>
                    </a:p>
                    <a:p>
                      <a:pPr marL="880110" algn="l" rtl="0" eaLnBrk="0">
                        <a:lnSpc>
                          <a:spcPct val="99000"/>
                        </a:lnSpc>
                        <a:spcBef>
                          <a:spcPts val="2"/>
                        </a:spcBef>
                        <a:tabLst/>
                      </a:pPr>
                      <a:r>
                        <a:rPr sz="1000" kern="0" spc="-20" dirty="0">
                          <a:ln w="2667" cap="flat" cmpd="sng">
                            <a:solidFill>
                              <a:srgbClr val="000000">
                                <a:alpha val="100000"/>
                              </a:srgbClr>
                            </a:solidFill>
                            <a:prstDash val="solid"/>
                            <a:miter lim="1"/>
                          </a:ln>
                          <a:solidFill>
                            <a:srgbClr val="000000">
                              <a:alpha val="100000"/>
                            </a:srgbClr>
                          </a:solidFill>
                          <a:latin typeface="SimSun"/>
                          <a:ea typeface="SimSun"/>
                          <a:cs typeface="SimSun"/>
                        </a:rPr>
                        <a:t>日期</a:t>
                      </a:r>
                      <a:r>
                        <a:rPr sz="1000" kern="0" spc="100" dirty="0">
                          <a:solidFill>
                            <a:srgbClr val="000000">
                              <a:alpha val="100000"/>
                            </a:srgbClr>
                          </a:solidFill>
                          <a:latin typeface="SimSun"/>
                          <a:ea typeface="SimSun"/>
                          <a:cs typeface="SimSun"/>
                        </a:rPr>
                        <a:t> </a:t>
                      </a:r>
                      <a:r>
                        <a:rPr sz="1000" b="1" kern="0" spc="-20" dirty="0">
                          <a:solidFill>
                            <a:srgbClr val="000000">
                              <a:alpha val="100000"/>
                            </a:srgbClr>
                          </a:solidFill>
                          <a:latin typeface="Times New Roman"/>
                          <a:ea typeface="Times New Roman"/>
                          <a:cs typeface="Times New Roman"/>
                        </a:rPr>
                        <a:t>date</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4">
                  <a:txBody>
                    <a:bodyPr/>
                    <a:lstStyle/>
                    <a:p>
                      <a:pPr algn="l" rtl="0" eaLnBrk="0">
                        <a:lnSpc>
                          <a:spcPct val="181000"/>
                        </a:lnSpc>
                        <a:tabLst/>
                      </a:pPr>
                      <a:endParaRPr lang="Arial" altLang="Arial" sz="100" dirty="0"/>
                    </a:p>
                    <a:p>
                      <a:pPr marL="76200" algn="l" rtl="0" eaLnBrk="0">
                        <a:lnSpc>
                          <a:spcPts val="1182"/>
                        </a:lnSpc>
                        <a:tabLst/>
                      </a:pPr>
                      <a:r>
                        <a:rPr sz="900" kern="0" spc="0" dirty="0">
                          <a:solidFill>
                            <a:srgbClr val="000000">
                              <a:alpha val="100000"/>
                            </a:srgbClr>
                          </a:solidFill>
                          <a:latin typeface="SimSun"/>
                          <a:ea typeface="SimSun"/>
                          <a:cs typeface="SimSun"/>
                        </a:rPr>
                        <a:t>项目赞助人 </a:t>
                      </a:r>
                      <a:r>
                        <a:rPr sz="900" kern="0" spc="0" dirty="0">
                          <a:solidFill>
                            <a:srgbClr val="000000">
                              <a:alpha val="100000"/>
                            </a:srgbClr>
                          </a:solidFill>
                          <a:latin typeface="Times New Roman"/>
                          <a:ea typeface="Times New Roman"/>
                          <a:cs typeface="Times New Roman"/>
                        </a:rPr>
                        <a:t>project spo</a:t>
                      </a:r>
                      <a:r>
                        <a:rPr sz="900" kern="0" spc="-10" dirty="0">
                          <a:solidFill>
                            <a:srgbClr val="000000">
                              <a:alpha val="100000"/>
                            </a:srgbClr>
                          </a:solidFill>
                          <a:latin typeface="Times New Roman"/>
                          <a:ea typeface="Times New Roman"/>
                          <a:cs typeface="Times New Roman"/>
                        </a:rPr>
                        <a:t>nsor</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8000"/>
                        </a:lnSpc>
                        <a:tabLst/>
                      </a:pPr>
                      <a:endParaRPr lang="Arial" altLang="Arial" sz="200" dirty="0"/>
                    </a:p>
                    <a:p>
                      <a:pPr marL="1091564" algn="l" rtl="0" eaLnBrk="0">
                        <a:lnSpc>
                          <a:spcPct val="95000"/>
                        </a:lnSpc>
                        <a:spcBef>
                          <a:spcPts val="1"/>
                        </a:spcBef>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5000"/>
                        </a:lnSpc>
                        <a:tabLst/>
                      </a:pPr>
                      <a:endParaRPr lang="Arial" altLang="Arial" sz="400" dirty="0"/>
                    </a:p>
                    <a:p>
                      <a:pPr marL="906144" algn="l" rtl="0" eaLnBrk="0">
                        <a:lnSpc>
                          <a:spcPct val="76000"/>
                        </a:lnSpc>
                        <a:spcBef>
                          <a:spcPts val="3"/>
                        </a:spcBef>
                        <a:tabLst/>
                      </a:pPr>
                      <a:r>
                        <a:rPr sz="900" kern="0" spc="-10" dirty="0">
                          <a:solidFill>
                            <a:srgbClr val="000000">
                              <a:alpha val="100000"/>
                            </a:srgbClr>
                          </a:solidFill>
                          <a:latin typeface="Times New Roman"/>
                          <a:ea typeface="Times New Roman"/>
                          <a:cs typeface="Times New Roman"/>
                        </a:rPr>
                        <a:t>2005-7-27</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7645">
                <a:tc gridSpan="4">
                  <a:txBody>
                    <a:bodyPr/>
                    <a:lstStyle/>
                    <a:p>
                      <a:pPr algn="l" rtl="0" eaLnBrk="0">
                        <a:lnSpc>
                          <a:spcPct val="183000"/>
                        </a:lnSpc>
                        <a:tabLst/>
                      </a:pPr>
                      <a:endParaRPr lang="Arial" altLang="Arial" sz="100" dirty="0"/>
                    </a:p>
                    <a:p>
                      <a:pPr marL="76200" algn="l" rtl="0" eaLnBrk="0">
                        <a:lnSpc>
                          <a:spcPts val="1182"/>
                        </a:lnSpc>
                        <a:spcBef>
                          <a:spcPts val="1"/>
                        </a:spcBef>
                        <a:tabLst/>
                      </a:pPr>
                      <a:r>
                        <a:rPr sz="900" kern="0" spc="0" dirty="0">
                          <a:solidFill>
                            <a:srgbClr val="000000">
                              <a:alpha val="100000"/>
                            </a:srgbClr>
                          </a:solidFill>
                          <a:latin typeface="SimSun"/>
                          <a:ea typeface="SimSun"/>
                          <a:cs typeface="SimSun"/>
                        </a:rPr>
                        <a:t>项目经理 </a:t>
                      </a:r>
                      <a:r>
                        <a:rPr sz="900" kern="0" spc="0" dirty="0">
                          <a:solidFill>
                            <a:srgbClr val="000000">
                              <a:alpha val="100000"/>
                            </a:srgbClr>
                          </a:solidFill>
                          <a:latin typeface="Times New Roman"/>
                          <a:ea typeface="Times New Roman"/>
                          <a:cs typeface="Times New Roman"/>
                        </a:rPr>
                        <a:t>project man</a:t>
                      </a:r>
                      <a:r>
                        <a:rPr sz="900" kern="0" spc="-10" dirty="0">
                          <a:solidFill>
                            <a:srgbClr val="000000">
                              <a:alpha val="100000"/>
                            </a:srgbClr>
                          </a:solidFill>
                          <a:latin typeface="Times New Roman"/>
                          <a:ea typeface="Times New Roman"/>
                          <a:cs typeface="Times New Roman"/>
                        </a:rPr>
                        <a:t>ager</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6000"/>
                        </a:lnSpc>
                        <a:tabLst/>
                      </a:pPr>
                      <a:endParaRPr lang="Arial" altLang="Arial" sz="200" dirty="0"/>
                    </a:p>
                    <a:p>
                      <a:pPr marL="1092200" algn="l" rtl="0" eaLnBrk="0">
                        <a:lnSpc>
                          <a:spcPct val="96000"/>
                        </a:lnSpc>
                        <a:spcBef>
                          <a:spcPts val="2"/>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6000"/>
                        </a:lnSpc>
                        <a:tabLst/>
                      </a:pPr>
                      <a:endParaRPr lang="Arial" altLang="Arial" sz="400" dirty="0"/>
                    </a:p>
                    <a:p>
                      <a:pPr marL="906144" algn="l" rtl="0" eaLnBrk="0">
                        <a:lnSpc>
                          <a:spcPct val="76000"/>
                        </a:lnSpc>
                        <a:spcBef>
                          <a:spcPts val="1"/>
                        </a:spcBef>
                        <a:tabLst/>
                      </a:pPr>
                      <a:r>
                        <a:rPr sz="900" kern="0" spc="-10" dirty="0">
                          <a:solidFill>
                            <a:srgbClr val="000000">
                              <a:alpha val="100000"/>
                            </a:srgbClr>
                          </a:solidFill>
                          <a:latin typeface="Times New Roman"/>
                          <a:ea typeface="Times New Roman"/>
                          <a:cs typeface="Times New Roman"/>
                        </a:rPr>
                        <a:t>2005-7-27</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graphicFrame>
        <p:nvGraphicFramePr>
          <p:cNvPr id="98" name="table 98"/>
          <p:cNvGraphicFramePr>
            <a:graphicFrameLocks noGrp="1"/>
          </p:cNvGraphicFramePr>
          <p:nvPr/>
        </p:nvGraphicFramePr>
        <p:xfrm>
          <a:off x="2371788" y="698753"/>
          <a:ext cx="6851650" cy="396240"/>
        </p:xfrm>
        <a:graphic>
          <a:graphicData uri="http://schemas.openxmlformats.org/drawingml/2006/table">
            <a:tbl>
              <a:tblPr/>
              <a:tblGrid>
                <a:gridCol w="6851650"/>
              </a:tblGrid>
              <a:tr h="389890">
                <a:tc>
                  <a:txBody>
                    <a:bodyPr/>
                    <a:lstStyle/>
                    <a:p>
                      <a:pPr algn="l" rtl="0" eaLnBrk="0">
                        <a:lnSpc>
                          <a:spcPct val="148000"/>
                        </a:lnSpc>
                        <a:tabLst/>
                      </a:pPr>
                      <a:endParaRPr lang="Arial" altLang="Arial" sz="100" dirty="0"/>
                    </a:p>
                    <a:p>
                      <a:pPr marL="2938145" algn="l" rtl="0" eaLnBrk="0">
                        <a:lnSpc>
                          <a:spcPct val="95000"/>
                        </a:lnSpc>
                        <a:spcBef>
                          <a:spcPts val="1"/>
                        </a:spcBef>
                        <a:tabLst/>
                      </a:pPr>
                      <a:r>
                        <a:rPr sz="1200" b="1" kern="0" spc="-10" dirty="0">
                          <a:solidFill>
                            <a:srgbClr val="000000">
                              <a:alpha val="100000"/>
                            </a:srgbClr>
                          </a:solidFill>
                          <a:latin typeface="Times New Roman"/>
                          <a:ea typeface="Times New Roman"/>
                          <a:cs typeface="Times New Roman"/>
                        </a:rPr>
                        <a:t>10  </a:t>
                      </a:r>
                      <a:r>
                        <a:rPr sz="1200" kern="0" spc="-10" dirty="0">
                          <a:ln w="3048" cap="flat" cmpd="sng">
                            <a:solidFill>
                              <a:srgbClr val="000000">
                                <a:alpha val="100000"/>
                              </a:srgbClr>
                            </a:solidFill>
                            <a:prstDash val="solid"/>
                            <a:miter lim="1"/>
                          </a:ln>
                          <a:solidFill>
                            <a:srgbClr val="000000">
                              <a:alpha val="100000"/>
                            </a:srgbClr>
                          </a:solidFill>
                          <a:latin typeface="SimSun"/>
                          <a:ea typeface="SimSun"/>
                          <a:cs typeface="SimSun"/>
                        </a:rPr>
                        <a:t>项目总结表</a:t>
                      </a:r>
                      <a:endParaRPr lang="SimSun" altLang="SimSun" sz="1200" dirty="0"/>
                    </a:p>
                    <a:p>
                      <a:pPr algn="l" rtl="0" eaLnBrk="0">
                        <a:lnSpc>
                          <a:spcPct val="119000"/>
                        </a:lnSpc>
                        <a:tabLst/>
                      </a:pPr>
                      <a:endParaRPr lang="Arial" altLang="Arial" sz="300" dirty="0"/>
                    </a:p>
                    <a:p>
                      <a:pPr marL="2832100" algn="l" rtl="0" eaLnBrk="0">
                        <a:lnSpc>
                          <a:spcPct val="76000"/>
                        </a:lnSpc>
                        <a:spcBef>
                          <a:spcPts val="1"/>
                        </a:spcBef>
                        <a:tabLst/>
                      </a:pPr>
                      <a:r>
                        <a:rPr sz="1200" b="1" kern="0" spc="-10" dirty="0">
                          <a:solidFill>
                            <a:srgbClr val="000000">
                              <a:alpha val="100000"/>
                            </a:srgbClr>
                          </a:solidFill>
                          <a:latin typeface="Times New Roman"/>
                          <a:ea typeface="Times New Roman"/>
                          <a:cs typeface="Times New Roman"/>
                        </a:rPr>
                        <a:t>Project Overviews</a:t>
                      </a:r>
                      <a:endParaRPr lang="Times New Roman" altLang="Times New Roman" sz="1200" dirty="0"/>
                    </a:p>
                  </a:txBody>
                  <a:tcPr marL="0" marR="0" marT="0" marB="0" vert="horz">
                    <a:lnL w="9525" cap="flat" cmpd="sng" algn="ctr">
                      <a:solidFill>
                        <a:srgbClr val="9ACCFF"/>
                      </a:solidFill>
                      <a:prstDash val="solid"/>
                      <a:round/>
                      <a:headEnd type="none" w="med" len="med"/>
                      <a:tailEnd type="none" w="med" len="med"/>
                    </a:lnL>
                    <a:lnR w="6350" cap="flat" cmpd="sng" algn="ctr">
                      <a:solidFill>
                        <a:srgbClr val="9ACCFF"/>
                      </a:solidFill>
                      <a:prstDash val="solid"/>
                      <a:round/>
                      <a:headEnd type="none" w="med" len="med"/>
                      <a:tailEnd type="none" w="med" len="med"/>
                    </a:lnR>
                    <a:lnT w="6350" cap="flat" cmpd="sng" algn="ctr">
                      <a:solidFill>
                        <a:srgbClr val="9ACCFF"/>
                      </a:solidFill>
                      <a:prstDash val="solid"/>
                      <a:round/>
                      <a:headEnd type="none" w="med" len="med"/>
                      <a:tailEnd type="none" w="med" len="med"/>
                    </a:lnT>
                    <a:lnB w="6350"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100" name="table 100"/>
          <p:cNvGraphicFramePr>
            <a:graphicFrameLocks noGrp="1"/>
          </p:cNvGraphicFramePr>
          <p:nvPr/>
        </p:nvGraphicFramePr>
        <p:xfrm>
          <a:off x="2371788" y="1101090"/>
          <a:ext cx="6851650" cy="198755"/>
        </p:xfrm>
        <a:graphic>
          <a:graphicData uri="http://schemas.openxmlformats.org/drawingml/2006/table">
            <a:tbl>
              <a:tblPr/>
              <a:tblGrid>
                <a:gridCol w="6851650"/>
              </a:tblGrid>
              <a:tr h="195580">
                <a:tc>
                  <a:txBody>
                    <a:bodyPr/>
                    <a:lstStyle/>
                    <a:p>
                      <a:pPr algn="l" rtl="0" eaLnBrk="0">
                        <a:lnSpc>
                          <a:spcPct val="104000"/>
                        </a:lnSpc>
                        <a:tabLst/>
                      </a:pPr>
                      <a:endParaRPr lang="Arial" altLang="Arial" sz="200" dirty="0"/>
                    </a:p>
                    <a:p>
                      <a:pPr marL="71755" algn="l" rtl="0" eaLnBrk="0">
                        <a:lnSpc>
                          <a:spcPct val="96000"/>
                        </a:lnSpc>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一、项目基本情况</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Basic</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Info</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102" name="table 102"/>
          <p:cNvGraphicFramePr>
            <a:graphicFrameLocks noGrp="1"/>
          </p:cNvGraphicFramePr>
          <p:nvPr/>
        </p:nvGraphicFramePr>
        <p:xfrm>
          <a:off x="2371788" y="6392417"/>
          <a:ext cx="6851650" cy="198120"/>
        </p:xfrm>
        <a:graphic>
          <a:graphicData uri="http://schemas.openxmlformats.org/drawingml/2006/table">
            <a:tbl>
              <a:tblPr/>
              <a:tblGrid>
                <a:gridCol w="6851650"/>
              </a:tblGrid>
              <a:tr h="194945">
                <a:tc>
                  <a:txBody>
                    <a:bodyPr/>
                    <a:lstStyle/>
                    <a:p>
                      <a:pPr algn="l" rtl="0" eaLnBrk="0">
                        <a:lnSpc>
                          <a:spcPct val="104000"/>
                        </a:lnSpc>
                        <a:tabLst/>
                      </a:pPr>
                      <a:endParaRPr lang="Arial" altLang="Arial" sz="200" dirty="0"/>
                    </a:p>
                    <a:p>
                      <a:pPr marL="69850" algn="l" rtl="0" eaLnBrk="0">
                        <a:lnSpc>
                          <a:spcPct val="96000"/>
                        </a:lnSpc>
                        <a:tabLst/>
                      </a:pPr>
                      <a:r>
                        <a:rPr sz="1000" kern="0" spc="70" dirty="0">
                          <a:ln w="2667" cap="flat" cmpd="sng">
                            <a:solidFill>
                              <a:srgbClr val="000000">
                                <a:alpha val="100000"/>
                              </a:srgbClr>
                            </a:solidFill>
                            <a:prstDash val="solid"/>
                            <a:miter lim="1"/>
                          </a:ln>
                          <a:solidFill>
                            <a:srgbClr val="000000">
                              <a:alpha val="100000"/>
                            </a:srgbClr>
                          </a:solidFill>
                          <a:latin typeface="SimSun"/>
                          <a:ea typeface="SimSun"/>
                          <a:cs typeface="SimSun"/>
                        </a:rPr>
                        <a:t>三、项目经验、教训总结</a:t>
                      </a:r>
                      <a:r>
                        <a:rPr sz="1000" kern="0" spc="7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III</a:t>
                      </a:r>
                      <a:r>
                        <a:rPr sz="1000" b="1" kern="0" spc="-140" dirty="0">
                          <a:solidFill>
                            <a:srgbClr val="000000">
                              <a:alpha val="100000"/>
                            </a:srgbClr>
                          </a:solidFill>
                          <a:latin typeface="Times New Roman"/>
                          <a:ea typeface="Times New Roman"/>
                          <a:cs typeface="Times New Roman"/>
                        </a:rPr>
                        <a:t> </a:t>
                      </a:r>
                      <a:r>
                        <a:rPr sz="1000" kern="0" spc="7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0" dirty="0">
                          <a:solidFill>
                            <a:srgbClr val="000000">
                              <a:alpha val="100000"/>
                            </a:srgbClr>
                          </a:solidFill>
                          <a:latin typeface="Times New Roman"/>
                          <a:ea typeface="Times New Roman"/>
                          <a:cs typeface="Times New Roman"/>
                        </a:rPr>
                        <a:t>Project</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experience</a:t>
                      </a:r>
                      <a:r>
                        <a:rPr sz="1000" b="1" kern="0" spc="70" dirty="0">
                          <a:solidFill>
                            <a:srgbClr val="000000">
                              <a:alpha val="100000"/>
                            </a:srgbClr>
                          </a:solidFill>
                          <a:latin typeface="Times New Roman"/>
                          <a:ea typeface="Times New Roman"/>
                          <a:cs typeface="Times New Roman"/>
                        </a:rPr>
                        <a:t>/</a:t>
                      </a:r>
                      <a:r>
                        <a:rPr sz="1000" b="1" kern="0" spc="0" dirty="0">
                          <a:solidFill>
                            <a:srgbClr val="000000">
                              <a:alpha val="100000"/>
                            </a:srgbClr>
                          </a:solidFill>
                          <a:latin typeface="Times New Roman"/>
                          <a:ea typeface="Times New Roman"/>
                          <a:cs typeface="Times New Roman"/>
                        </a:rPr>
                        <a:t>lessons</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sum</a:t>
                      </a:r>
                      <a:r>
                        <a:rPr sz="1000" b="1" kern="0" spc="60" dirty="0">
                          <a:solidFill>
                            <a:srgbClr val="000000">
                              <a:alpha val="100000"/>
                            </a:srgbClr>
                          </a:solidFill>
                          <a:latin typeface="Times New Roman"/>
                          <a:ea typeface="Times New Roman"/>
                          <a:cs typeface="Times New Roman"/>
                        </a:rPr>
                        <a:t>-</a:t>
                      </a:r>
                      <a:r>
                        <a:rPr sz="1000" b="1" kern="0" spc="0" dirty="0">
                          <a:solidFill>
                            <a:srgbClr val="000000">
                              <a:alpha val="100000"/>
                            </a:srgbClr>
                          </a:solidFill>
                          <a:latin typeface="Times New Roman"/>
                          <a:ea typeface="Times New Roman"/>
                          <a:cs typeface="Times New Roman"/>
                        </a:rPr>
                        <a:t>up</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104" name="table 104"/>
          <p:cNvGraphicFramePr>
            <a:graphicFrameLocks noGrp="1"/>
          </p:cNvGraphicFramePr>
          <p:nvPr/>
        </p:nvGraphicFramePr>
        <p:xfrm>
          <a:off x="2371788" y="1919478"/>
          <a:ext cx="6851650" cy="197484"/>
        </p:xfrm>
        <a:graphic>
          <a:graphicData uri="http://schemas.openxmlformats.org/drawingml/2006/table">
            <a:tbl>
              <a:tblPr/>
              <a:tblGrid>
                <a:gridCol w="6851650"/>
              </a:tblGrid>
              <a:tr h="194309">
                <a:tc>
                  <a:txBody>
                    <a:bodyPr/>
                    <a:lstStyle/>
                    <a:p>
                      <a:pPr algn="l" rtl="0" eaLnBrk="0">
                        <a:lnSpc>
                          <a:spcPct val="104000"/>
                        </a:lnSpc>
                        <a:tabLst/>
                      </a:pPr>
                      <a:endParaRPr lang="Arial" altLang="Arial" sz="200" dirty="0"/>
                    </a:p>
                    <a:p>
                      <a:pPr marL="72389" algn="l" rtl="0" eaLnBrk="0">
                        <a:lnSpc>
                          <a:spcPct val="96000"/>
                        </a:lnSpc>
                        <a:tabLst/>
                      </a:pP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二、项目完成情况总结</a:t>
                      </a:r>
                      <a:r>
                        <a:rPr sz="1000" kern="0" spc="6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II</a:t>
                      </a:r>
                      <a:r>
                        <a:rPr sz="1000" b="1" kern="0" spc="-100" dirty="0">
                          <a:solidFill>
                            <a:srgbClr val="000000">
                              <a:alpha val="100000"/>
                            </a:srgbClr>
                          </a:solidFill>
                          <a:latin typeface="Times New Roman"/>
                          <a:ea typeface="Times New Roman"/>
                          <a:cs typeface="Times New Roman"/>
                        </a:rPr>
                        <a:t> </a:t>
                      </a: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0" dirty="0">
                          <a:solidFill>
                            <a:srgbClr val="000000">
                              <a:alpha val="100000"/>
                            </a:srgbClr>
                          </a:solidFill>
                          <a:latin typeface="Times New Roman"/>
                          <a:ea typeface="Times New Roman"/>
                          <a:cs typeface="Times New Roman"/>
                        </a:rPr>
                        <a:t>Project</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fulfillment</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sum</a:t>
                      </a:r>
                      <a:r>
                        <a:rPr sz="1000" b="1" kern="0" spc="60" dirty="0">
                          <a:solidFill>
                            <a:srgbClr val="000000">
                              <a:alpha val="100000"/>
                            </a:srgbClr>
                          </a:solidFill>
                          <a:latin typeface="Times New Roman"/>
                          <a:ea typeface="Times New Roman"/>
                          <a:cs typeface="Times New Roman"/>
                        </a:rPr>
                        <a:t>-</a:t>
                      </a:r>
                      <a:r>
                        <a:rPr sz="1000" b="1" kern="0" spc="0" dirty="0">
                          <a:solidFill>
                            <a:srgbClr val="000000">
                              <a:alpha val="100000"/>
                            </a:srgbClr>
                          </a:solidFill>
                          <a:latin typeface="Times New Roman"/>
                          <a:ea typeface="Times New Roman"/>
                          <a:cs typeface="Times New Roman"/>
                        </a:rPr>
                        <a:t>up</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p:cNvGraphicFramePr>
            <a:graphicFrameLocks noGrp="1"/>
          </p:cNvGraphicFramePr>
          <p:nvPr/>
        </p:nvGraphicFramePr>
        <p:xfrm>
          <a:off x="2479992" y="198119"/>
          <a:ext cx="6635114" cy="10165713"/>
        </p:xfrm>
        <a:graphic>
          <a:graphicData uri="http://schemas.openxmlformats.org/drawingml/2006/table">
            <a:tbl>
              <a:tblPr/>
              <a:tblGrid>
                <a:gridCol w="1297939"/>
                <a:gridCol w="219709"/>
                <a:gridCol w="85089"/>
                <a:gridCol w="607694"/>
                <a:gridCol w="821055"/>
                <a:gridCol w="285750"/>
                <a:gridCol w="793115"/>
                <a:gridCol w="436244"/>
                <a:gridCol w="485140"/>
                <a:gridCol w="1603375"/>
              </a:tblGrid>
              <a:tr h="500380">
                <a:tc gridSpan="10">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0">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2">
                  <a:txBody>
                    <a:bodyPr/>
                    <a:lstStyle/>
                    <a:p>
                      <a:pPr algn="l" rtl="0" eaLnBrk="0">
                        <a:lnSpc>
                          <a:spcPct val="184000"/>
                        </a:lnSpc>
                        <a:tabLst/>
                      </a:pPr>
                      <a:endParaRPr lang="Arial" altLang="Arial" sz="100" dirty="0"/>
                    </a:p>
                    <a:p>
                      <a:pPr marL="76200" algn="l" rtl="0" eaLnBrk="0">
                        <a:lnSpc>
                          <a:spcPts val="1182"/>
                        </a:lnSpc>
                        <a:spcBef>
                          <a:spcPts val="1"/>
                        </a:spcBef>
                        <a:tabLst/>
                      </a:pPr>
                      <a:r>
                        <a:rPr sz="900" kern="0" spc="0" dirty="0">
                          <a:solidFill>
                            <a:srgbClr val="000000">
                              <a:alpha val="100000"/>
                            </a:srgbClr>
                          </a:solidFill>
                          <a:latin typeface="SimSun"/>
                          <a:ea typeface="SimSun"/>
                          <a:cs typeface="SimSun"/>
                        </a:rPr>
                        <a:t>项目名称</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name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gridSpan="3">
                  <a:txBody>
                    <a:bodyPr/>
                    <a:lstStyle/>
                    <a:p>
                      <a:pPr algn="l" rtl="0" eaLnBrk="0">
                        <a:lnSpc>
                          <a:spcPct val="147000"/>
                        </a:lnSpc>
                        <a:tabLst/>
                      </a:pPr>
                      <a:endParaRPr lang="Arial" altLang="Arial" sz="200" dirty="0"/>
                    </a:p>
                    <a:p>
                      <a:pPr marL="71755" algn="l" rtl="0" eaLnBrk="0">
                        <a:lnSpc>
                          <a:spcPct val="95000"/>
                        </a:lnSpc>
                        <a:spcBef>
                          <a:spcPts val="1"/>
                        </a:spcBef>
                        <a:tabLst/>
                      </a:pPr>
                      <a:r>
                        <a:rPr sz="900" kern="0" spc="-10" dirty="0">
                          <a:solidFill>
                            <a:srgbClr val="000000">
                              <a:alpha val="100000"/>
                            </a:srgbClr>
                          </a:solidFill>
                          <a:latin typeface="Times New Roman"/>
                          <a:ea typeface="Times New Roman"/>
                          <a:cs typeface="Times New Roman"/>
                        </a:rPr>
                        <a:t>T </a:t>
                      </a:r>
                      <a:r>
                        <a:rPr sz="900" kern="0" spc="-10" dirty="0">
                          <a:solidFill>
                            <a:srgbClr val="000000">
                              <a:alpha val="100000"/>
                            </a:srgbClr>
                          </a:solidFill>
                          <a:latin typeface="SimSun"/>
                          <a:ea typeface="SimSun"/>
                          <a:cs typeface="SimSun"/>
                        </a:rPr>
                        <a:t>客户考察公司</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84000"/>
                        </a:lnSpc>
                        <a:tabLst/>
                      </a:pPr>
                      <a:endParaRPr lang="Arial" altLang="Arial" sz="100" dirty="0"/>
                    </a:p>
                    <a:p>
                      <a:pPr marL="73660" algn="l" rtl="0" eaLnBrk="0">
                        <a:lnSpc>
                          <a:spcPts val="1182"/>
                        </a:lnSpc>
                        <a:spcBef>
                          <a:spcPts val="1"/>
                        </a:spcBef>
                        <a:tabLst/>
                      </a:pPr>
                      <a:r>
                        <a:rPr sz="900" kern="0" spc="0" dirty="0">
                          <a:solidFill>
                            <a:srgbClr val="000000">
                              <a:alpha val="100000"/>
                            </a:srgbClr>
                          </a:solidFill>
                          <a:latin typeface="SimSun"/>
                          <a:ea typeface="SimSun"/>
                          <a:cs typeface="SimSun"/>
                        </a:rPr>
                        <a:t>项目编号</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code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gridSpan="2">
                  <a:txBody>
                    <a:bodyPr/>
                    <a:lstStyle/>
                    <a:p>
                      <a:pPr algn="l" rtl="0" eaLnBrk="0">
                        <a:lnSpc>
                          <a:spcPct val="106000"/>
                        </a:lnSpc>
                        <a:tabLst/>
                      </a:pPr>
                      <a:endParaRPr lang="Arial" altLang="Arial" sz="400" dirty="0"/>
                    </a:p>
                    <a:p>
                      <a:pPr marL="71755" algn="l" rtl="0" eaLnBrk="0">
                        <a:lnSpc>
                          <a:spcPct val="76000"/>
                        </a:lnSpc>
                        <a:spcBef>
                          <a:spcPts val="2"/>
                        </a:spcBef>
                        <a:tabLst/>
                      </a:pPr>
                      <a:r>
                        <a:rPr sz="900" kern="0" spc="-10" dirty="0">
                          <a:solidFill>
                            <a:srgbClr val="000000">
                              <a:alpha val="100000"/>
                            </a:srgbClr>
                          </a:solidFill>
                          <a:latin typeface="Times New Roman"/>
                          <a:ea typeface="Times New Roman"/>
                          <a:cs typeface="Times New Roman"/>
                        </a:rPr>
                        <a:t>T0808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2">
                  <a:txBody>
                    <a:bodyPr/>
                    <a:lstStyle/>
                    <a:p>
                      <a:pPr algn="l" rtl="0" eaLnBrk="0">
                        <a:lnSpc>
                          <a:spcPct val="187000"/>
                        </a:lnSpc>
                        <a:tabLst/>
                      </a:pPr>
                      <a:endParaRPr lang="Arial" altLang="Arial" sz="100" dirty="0"/>
                    </a:p>
                    <a:p>
                      <a:pPr marL="75564" algn="l" rtl="0" eaLnBrk="0">
                        <a:lnSpc>
                          <a:spcPts val="1182"/>
                        </a:lnSpc>
                        <a:tabLst/>
                      </a:pPr>
                      <a:r>
                        <a:rPr sz="900" kern="0" spc="0" dirty="0">
                          <a:solidFill>
                            <a:srgbClr val="000000">
                              <a:alpha val="100000"/>
                            </a:srgbClr>
                          </a:solidFill>
                          <a:latin typeface="SimSun"/>
                          <a:ea typeface="SimSun"/>
                          <a:cs typeface="SimSun"/>
                        </a:rPr>
                        <a:t>制作人</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prepare</a:t>
                      </a:r>
                      <a:r>
                        <a:rPr sz="900" kern="0" spc="-10" dirty="0">
                          <a:solidFill>
                            <a:srgbClr val="000000">
                              <a:alpha val="100000"/>
                            </a:srgbClr>
                          </a:solidFill>
                          <a:latin typeface="Times New Roman"/>
                          <a:ea typeface="Times New Roman"/>
                          <a:cs typeface="Times New Roman"/>
                        </a:rPr>
                        <a:t>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gridSpan="3">
                  <a:txBody>
                    <a:bodyPr/>
                    <a:lstStyle/>
                    <a:p>
                      <a:pPr algn="l" rtl="0" eaLnBrk="0">
                        <a:lnSpc>
                          <a:spcPct val="148000"/>
                        </a:lnSpc>
                        <a:tabLst/>
                      </a:pPr>
                      <a:endParaRPr lang="Arial" altLang="Arial" sz="200" dirty="0"/>
                    </a:p>
                    <a:p>
                      <a:pPr marL="75564" algn="l" rtl="0" eaLnBrk="0">
                        <a:lnSpc>
                          <a:spcPct val="96000"/>
                        </a:lnSpc>
                        <a:spcBef>
                          <a:spcPts val="1"/>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87000"/>
                        </a:lnSpc>
                        <a:tabLst/>
                      </a:pPr>
                      <a:endParaRPr lang="Arial" altLang="Arial" sz="100" dirty="0"/>
                    </a:p>
                    <a:p>
                      <a:pPr marL="76200" algn="l" rtl="0" eaLnBrk="0">
                        <a:lnSpc>
                          <a:spcPts val="1182"/>
                        </a:lnSpc>
                        <a:tabLst/>
                      </a:pPr>
                      <a:r>
                        <a:rPr sz="900" kern="0" spc="-10" dirty="0">
                          <a:solidFill>
                            <a:srgbClr val="000000">
                              <a:alpha val="100000"/>
                            </a:srgbClr>
                          </a:solidFill>
                          <a:latin typeface="SimSun"/>
                          <a:ea typeface="SimSun"/>
                          <a:cs typeface="SimSun"/>
                        </a:rPr>
                        <a:t>审核人</a:t>
                      </a:r>
                      <a:r>
                        <a:rPr sz="900" kern="0" spc="-15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reviewed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gridSpan="2">
                  <a:txBody>
                    <a:bodyPr/>
                    <a:lstStyle/>
                    <a:p>
                      <a:pPr algn="l" rtl="0" eaLnBrk="0">
                        <a:lnSpc>
                          <a:spcPct val="101000"/>
                        </a:lnSpc>
                        <a:tabLst/>
                      </a:pPr>
                      <a:endParaRPr lang="Arial" altLang="Arial" sz="300" dirty="0"/>
                    </a:p>
                    <a:p>
                      <a:pPr marL="74930" algn="l" rtl="0" eaLnBrk="0">
                        <a:lnSpc>
                          <a:spcPct val="95000"/>
                        </a:lnSpc>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2">
                  <a:txBody>
                    <a:bodyPr/>
                    <a:lstStyle/>
                    <a:p>
                      <a:pPr algn="l" rtl="0" eaLnBrk="0">
                        <a:lnSpc>
                          <a:spcPct val="185000"/>
                        </a:lnSpc>
                        <a:tabLst/>
                      </a:pPr>
                      <a:endParaRPr lang="Arial" altLang="Arial" sz="100" dirty="0"/>
                    </a:p>
                    <a:p>
                      <a:pPr marL="76200" algn="l" rtl="0" eaLnBrk="0">
                        <a:lnSpc>
                          <a:spcPts val="1182"/>
                        </a:lnSpc>
                        <a:spcBef>
                          <a:spcPts val="1"/>
                        </a:spcBef>
                        <a:tabLst/>
                      </a:pPr>
                      <a:r>
                        <a:rPr sz="900" kern="0" spc="0" dirty="0">
                          <a:solidFill>
                            <a:srgbClr val="000000">
                              <a:alpha val="100000"/>
                            </a:srgbClr>
                          </a:solidFill>
                          <a:latin typeface="SimSun"/>
                          <a:ea typeface="SimSun"/>
                          <a:cs typeface="SimSun"/>
                        </a:rPr>
                        <a:t>项目经理</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mana</a:t>
                      </a:r>
                      <a:r>
                        <a:rPr sz="900" kern="0" spc="-10" dirty="0">
                          <a:solidFill>
                            <a:srgbClr val="000000">
                              <a:alpha val="100000"/>
                            </a:srgbClr>
                          </a:solidFill>
                          <a:latin typeface="Times New Roman"/>
                          <a:ea typeface="Times New Roman"/>
                          <a:cs typeface="Times New Roman"/>
                        </a:rPr>
                        <a:t>ger</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gridSpan="3">
                  <a:txBody>
                    <a:bodyPr/>
                    <a:lstStyle/>
                    <a:p>
                      <a:pPr algn="l" rtl="0" eaLnBrk="0">
                        <a:lnSpc>
                          <a:spcPct val="147000"/>
                        </a:lnSpc>
                        <a:tabLst/>
                      </a:pPr>
                      <a:endParaRPr lang="Arial" altLang="Arial" sz="200" dirty="0"/>
                    </a:p>
                    <a:p>
                      <a:pPr marL="75564" algn="l" rtl="0" eaLnBrk="0">
                        <a:lnSpc>
                          <a:spcPct val="96000"/>
                        </a:lnSpc>
                        <a:spcBef>
                          <a:spcPts val="2"/>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85000"/>
                        </a:lnSpc>
                        <a:tabLst/>
                      </a:pPr>
                      <a:endParaRPr lang="Arial" altLang="Arial" sz="100" dirty="0"/>
                    </a:p>
                    <a:p>
                      <a:pPr marL="73025" algn="l" rtl="0" eaLnBrk="0">
                        <a:lnSpc>
                          <a:spcPts val="1182"/>
                        </a:lnSpc>
                        <a:spcBef>
                          <a:spcPts val="1"/>
                        </a:spcBef>
                        <a:tabLst/>
                      </a:pPr>
                      <a:r>
                        <a:rPr sz="900" kern="0" spc="-10" dirty="0">
                          <a:solidFill>
                            <a:srgbClr val="000000">
                              <a:alpha val="100000"/>
                            </a:srgbClr>
                          </a:solidFill>
                          <a:latin typeface="SimSun"/>
                          <a:ea typeface="SimSun"/>
                          <a:cs typeface="SimSun"/>
                        </a:rPr>
                        <a:t>制作日期</a:t>
                      </a:r>
                      <a:r>
                        <a:rPr sz="900" kern="0" spc="-19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data</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CCFFFF"/>
                    </a:solidFill>
                  </a:tcPr>
                </a:tc>
                <a:tc gridSpan="2">
                  <a:txBody>
                    <a:bodyPr/>
                    <a:lstStyle/>
                    <a:p>
                      <a:pPr algn="l" rtl="0" eaLnBrk="0">
                        <a:lnSpc>
                          <a:spcPct val="106000"/>
                        </a:lnSpc>
                        <a:tabLst/>
                      </a:pPr>
                      <a:endParaRPr lang="Arial" altLang="Arial" sz="400" dirty="0"/>
                    </a:p>
                    <a:p>
                      <a:pPr marL="71119" algn="l" rtl="0" eaLnBrk="0">
                        <a:lnSpc>
                          <a:spcPct val="76000"/>
                        </a:lnSpc>
                        <a:spcBef>
                          <a:spcPts val="3"/>
                        </a:spcBef>
                        <a:tabLst/>
                      </a:pPr>
                      <a:r>
                        <a:rPr sz="900" kern="0" spc="-10" dirty="0">
                          <a:solidFill>
                            <a:srgbClr val="000000">
                              <a:alpha val="100000"/>
                            </a:srgbClr>
                          </a:solidFill>
                          <a:latin typeface="Times New Roman"/>
                          <a:ea typeface="Times New Roman"/>
                          <a:cs typeface="Times New Roman"/>
                        </a:rPr>
                        <a:t>2005-7-8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10">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gridSpan="10">
                  <a:txBody>
                    <a:bodyPr/>
                    <a:lstStyle/>
                    <a:p>
                      <a:pPr algn="l" rtl="0" eaLnBrk="0">
                        <a:lnSpc>
                          <a:spcPct val="101000"/>
                        </a:lnSpc>
                        <a:tabLst/>
                      </a:pPr>
                      <a:endParaRPr lang="Arial" altLang="Arial" sz="300" dirty="0"/>
                    </a:p>
                    <a:p>
                      <a:pPr marL="84455" algn="l" rtl="0" eaLnBrk="0">
                        <a:lnSpc>
                          <a:spcPct val="94000"/>
                        </a:lnSpc>
                        <a:tabLst/>
                      </a:pPr>
                      <a:r>
                        <a:rPr sz="900" kern="0" spc="-10" dirty="0">
                          <a:solidFill>
                            <a:srgbClr val="000000">
                              <a:alpha val="100000"/>
                            </a:srgbClr>
                          </a:solidFill>
                          <a:latin typeface="Times New Roman"/>
                          <a:ea typeface="Times New Roman"/>
                          <a:cs typeface="Times New Roman"/>
                        </a:rPr>
                        <a:t>1.     </a:t>
                      </a:r>
                      <a:r>
                        <a:rPr sz="900" kern="0" spc="-10" dirty="0">
                          <a:solidFill>
                            <a:srgbClr val="000000">
                              <a:alpha val="100000"/>
                            </a:srgbClr>
                          </a:solidFill>
                          <a:latin typeface="SimSun"/>
                          <a:ea typeface="SimSun"/>
                          <a:cs typeface="SimSun"/>
                        </a:rPr>
                        <a:t>项目背景与目的（所有的项目均起始于某</a:t>
                      </a:r>
                      <a:r>
                        <a:rPr sz="900" kern="0" spc="-20" dirty="0">
                          <a:solidFill>
                            <a:srgbClr val="000000">
                              <a:alpha val="100000"/>
                            </a:srgbClr>
                          </a:solidFill>
                          <a:latin typeface="SimSun"/>
                          <a:ea typeface="SimSun"/>
                          <a:cs typeface="SimSun"/>
                        </a:rPr>
                        <a:t>个商业问题，该部分简要描述这些问题）</a:t>
                      </a:r>
                      <a:endParaRPr lang="SimSun" altLang="SimSun" sz="900" dirty="0"/>
                    </a:p>
                    <a:p>
                      <a:pPr algn="l" rtl="0" eaLnBrk="0">
                        <a:lnSpc>
                          <a:spcPct val="109000"/>
                        </a:lnSpc>
                        <a:tabLst/>
                      </a:pPr>
                      <a:endParaRPr lang="Arial" altLang="Arial" sz="300" dirty="0"/>
                    </a:p>
                    <a:p>
                      <a:pPr marL="84455" algn="l" rtl="0" eaLnBrk="0">
                        <a:lnSpc>
                          <a:spcPts val="1197"/>
                        </a:lnSpc>
                        <a:spcBef>
                          <a:spcPts val="2"/>
                        </a:spcBef>
                        <a:tabLst/>
                      </a:pPr>
                      <a:r>
                        <a:rPr sz="900" kern="0" spc="0" dirty="0">
                          <a:solidFill>
                            <a:srgbClr val="000000">
                              <a:alpha val="100000"/>
                            </a:srgbClr>
                          </a:solidFill>
                          <a:latin typeface="Times New Roman"/>
                          <a:ea typeface="Times New Roman"/>
                          <a:cs typeface="Times New Roman"/>
                        </a:rPr>
                        <a:t>1.</a:t>
                      </a:r>
                      <a:r>
                        <a:rPr sz="900" kern="0" spc="7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Arial"/>
                          <a:ea typeface="Arial"/>
                          <a:cs typeface="Arial"/>
                        </a:rPr>
                        <a:t>Project</a:t>
                      </a:r>
                      <a:r>
                        <a:rPr sz="900" kern="0" spc="60" dirty="0">
                          <a:solidFill>
                            <a:srgbClr val="000000">
                              <a:alpha val="100000"/>
                            </a:srgbClr>
                          </a:solidFill>
                          <a:latin typeface="Arial"/>
                          <a:ea typeface="Arial"/>
                          <a:cs typeface="Arial"/>
                        </a:rPr>
                        <a:t> </a:t>
                      </a:r>
                      <a:r>
                        <a:rPr sz="900" kern="0" spc="0" dirty="0">
                          <a:solidFill>
                            <a:srgbClr val="000000">
                              <a:alpha val="100000"/>
                            </a:srgbClr>
                          </a:solidFill>
                          <a:latin typeface="Arial"/>
                          <a:ea typeface="Arial"/>
                          <a:cs typeface="Arial"/>
                        </a:rPr>
                        <a:t>background &amp; target</a:t>
                      </a:r>
                      <a:r>
                        <a:rPr sz="900" kern="0" spc="60" dirty="0">
                          <a:solidFill>
                            <a:srgbClr val="000000">
                              <a:alpha val="100000"/>
                            </a:srgbClr>
                          </a:solidFill>
                          <a:latin typeface="Arial"/>
                          <a:ea typeface="Arial"/>
                          <a:cs typeface="Arial"/>
                        </a:rPr>
                        <a:t> </a:t>
                      </a:r>
                      <a:r>
                        <a:rPr sz="900" kern="0" spc="0" dirty="0">
                          <a:solidFill>
                            <a:srgbClr val="000000">
                              <a:alpha val="100000"/>
                            </a:srgbClr>
                          </a:solidFill>
                          <a:latin typeface="Arial"/>
                          <a:ea typeface="Arial"/>
                          <a:cs typeface="Arial"/>
                        </a:rPr>
                        <a:t>(every project</a:t>
                      </a:r>
                      <a:r>
                        <a:rPr sz="900" kern="0" spc="-10" dirty="0">
                          <a:solidFill>
                            <a:srgbClr val="000000">
                              <a:alpha val="100000"/>
                            </a:srgbClr>
                          </a:solidFill>
                          <a:latin typeface="Arial"/>
                          <a:ea typeface="Arial"/>
                          <a:cs typeface="Arial"/>
                        </a:rPr>
                        <a:t> starts at specific</a:t>
                      </a:r>
                      <a:r>
                        <a:rPr sz="900" kern="0" spc="60" dirty="0">
                          <a:solidFill>
                            <a:srgbClr val="000000">
                              <a:alpha val="100000"/>
                            </a:srgbClr>
                          </a:solidFill>
                          <a:latin typeface="Arial"/>
                          <a:ea typeface="Arial"/>
                          <a:cs typeface="Arial"/>
                        </a:rPr>
                        <a:t> </a:t>
                      </a:r>
                      <a:r>
                        <a:rPr sz="900" kern="0" spc="-10" dirty="0">
                          <a:solidFill>
                            <a:srgbClr val="000000">
                              <a:alpha val="100000"/>
                            </a:srgbClr>
                          </a:solidFill>
                          <a:latin typeface="Arial"/>
                          <a:ea typeface="Arial"/>
                          <a:cs typeface="Arial"/>
                        </a:rPr>
                        <a:t>business</a:t>
                      </a:r>
                      <a:r>
                        <a:rPr sz="900" kern="0" spc="60" dirty="0">
                          <a:solidFill>
                            <a:srgbClr val="000000">
                              <a:alpha val="100000"/>
                            </a:srgbClr>
                          </a:solidFill>
                          <a:latin typeface="Arial"/>
                          <a:ea typeface="Arial"/>
                          <a:cs typeface="Arial"/>
                        </a:rPr>
                        <a:t> </a:t>
                      </a:r>
                      <a:r>
                        <a:rPr sz="900" kern="0" spc="-10" dirty="0">
                          <a:solidFill>
                            <a:srgbClr val="000000">
                              <a:alpha val="100000"/>
                            </a:srgbClr>
                          </a:solidFill>
                          <a:latin typeface="Arial"/>
                          <a:ea typeface="Arial"/>
                          <a:cs typeface="Arial"/>
                        </a:rPr>
                        <a:t>problems,</a:t>
                      </a:r>
                      <a:r>
                        <a:rPr sz="900" kern="0" spc="30" dirty="0">
                          <a:solidFill>
                            <a:srgbClr val="000000">
                              <a:alpha val="100000"/>
                            </a:srgbClr>
                          </a:solidFill>
                          <a:latin typeface="Arial"/>
                          <a:ea typeface="Arial"/>
                          <a:cs typeface="Arial"/>
                        </a:rPr>
                        <a:t> </a:t>
                      </a:r>
                      <a:r>
                        <a:rPr sz="900" kern="0" spc="-10" dirty="0">
                          <a:solidFill>
                            <a:srgbClr val="000000">
                              <a:alpha val="100000"/>
                            </a:srgbClr>
                          </a:solidFill>
                          <a:latin typeface="Arial"/>
                          <a:ea typeface="Arial"/>
                          <a:cs typeface="Arial"/>
                        </a:rPr>
                        <a:t>and</a:t>
                      </a:r>
                      <a:r>
                        <a:rPr sz="900" kern="0" spc="20" dirty="0">
                          <a:solidFill>
                            <a:srgbClr val="000000">
                              <a:alpha val="100000"/>
                            </a:srgbClr>
                          </a:solidFill>
                          <a:latin typeface="Arial"/>
                          <a:ea typeface="Arial"/>
                          <a:cs typeface="Arial"/>
                        </a:rPr>
                        <a:t> </a:t>
                      </a:r>
                      <a:r>
                        <a:rPr sz="900" kern="0" spc="-10" dirty="0">
                          <a:solidFill>
                            <a:srgbClr val="000000">
                              <a:alpha val="100000"/>
                            </a:srgbClr>
                          </a:solidFill>
                          <a:latin typeface="Arial"/>
                          <a:ea typeface="Arial"/>
                          <a:cs typeface="Arial"/>
                        </a:rPr>
                        <a:t>this</a:t>
                      </a:r>
                      <a:r>
                        <a:rPr sz="900" kern="0" spc="70" dirty="0">
                          <a:solidFill>
                            <a:srgbClr val="000000">
                              <a:alpha val="100000"/>
                            </a:srgbClr>
                          </a:solidFill>
                          <a:latin typeface="Arial"/>
                          <a:ea typeface="Arial"/>
                          <a:cs typeface="Arial"/>
                        </a:rPr>
                        <a:t> </a:t>
                      </a:r>
                      <a:r>
                        <a:rPr sz="900" kern="0" spc="-10" dirty="0">
                          <a:solidFill>
                            <a:srgbClr val="000000">
                              <a:alpha val="100000"/>
                            </a:srgbClr>
                          </a:solidFill>
                          <a:latin typeface="Arial"/>
                          <a:ea typeface="Arial"/>
                          <a:cs typeface="Arial"/>
                        </a:rPr>
                        <a:t>part</a:t>
                      </a:r>
                      <a:r>
                        <a:rPr sz="900" kern="0" spc="60" dirty="0">
                          <a:solidFill>
                            <a:srgbClr val="000000">
                              <a:alpha val="100000"/>
                            </a:srgbClr>
                          </a:solidFill>
                          <a:latin typeface="Arial"/>
                          <a:ea typeface="Arial"/>
                          <a:cs typeface="Arial"/>
                        </a:rPr>
                        <a:t> </a:t>
                      </a:r>
                      <a:r>
                        <a:rPr sz="900" kern="0" spc="-10" dirty="0">
                          <a:solidFill>
                            <a:srgbClr val="000000">
                              <a:alpha val="100000"/>
                            </a:srgbClr>
                          </a:solidFill>
                          <a:latin typeface="Arial"/>
                          <a:ea typeface="Arial"/>
                          <a:cs typeface="Arial"/>
                        </a:rPr>
                        <a:t>briefly</a:t>
                      </a:r>
                      <a:r>
                        <a:rPr sz="900" kern="0" spc="20" dirty="0">
                          <a:solidFill>
                            <a:srgbClr val="000000">
                              <a:alpha val="100000"/>
                            </a:srgbClr>
                          </a:solidFill>
                          <a:latin typeface="Arial"/>
                          <a:ea typeface="Arial"/>
                          <a:cs typeface="Arial"/>
                        </a:rPr>
                        <a:t> </a:t>
                      </a:r>
                      <a:r>
                        <a:rPr sz="900" kern="0" spc="-10" dirty="0">
                          <a:solidFill>
                            <a:srgbClr val="000000">
                              <a:alpha val="100000"/>
                            </a:srgbClr>
                          </a:solidFill>
                          <a:latin typeface="Arial"/>
                          <a:ea typeface="Arial"/>
                          <a:cs typeface="Arial"/>
                        </a:rPr>
                        <a:t>describes</a:t>
                      </a:r>
                      <a:r>
                        <a:rPr sz="900" kern="0" spc="20" dirty="0">
                          <a:solidFill>
                            <a:srgbClr val="000000">
                              <a:alpha val="100000"/>
                            </a:srgbClr>
                          </a:solidFill>
                          <a:latin typeface="Arial"/>
                          <a:ea typeface="Arial"/>
                          <a:cs typeface="Arial"/>
                        </a:rPr>
                        <a:t> </a:t>
                      </a:r>
                      <a:r>
                        <a:rPr sz="900" kern="0" spc="-10" dirty="0">
                          <a:solidFill>
                            <a:srgbClr val="000000">
                              <a:alpha val="100000"/>
                            </a:srgbClr>
                          </a:solidFill>
                          <a:latin typeface="Arial"/>
                          <a:ea typeface="Arial"/>
                          <a:cs typeface="Arial"/>
                        </a:rPr>
                        <a:t>these.</a:t>
                      </a:r>
                      <a:endParaRPr lang="Arial" altLang="Arial"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1393825">
                <a:tc gridSpan="10">
                  <a:txBody>
                    <a:bodyPr/>
                    <a:lstStyle/>
                    <a:p>
                      <a:pPr algn="l" rtl="0" eaLnBrk="0">
                        <a:lnSpc>
                          <a:spcPct val="102000"/>
                        </a:lnSpc>
                        <a:tabLst/>
                      </a:pPr>
                      <a:endParaRPr lang="Arial" altLang="Arial" sz="300" dirty="0"/>
                    </a:p>
                    <a:p>
                      <a:pPr marL="76835" indent="635" algn="l" rtl="0" eaLnBrk="0">
                        <a:lnSpc>
                          <a:spcPct val="119000"/>
                        </a:lnSpc>
                        <a:spcBef>
                          <a:spcPts val="3"/>
                        </a:spcBef>
                        <a:tabLst/>
                      </a:pPr>
                      <a:r>
                        <a:rPr sz="900" kern="0" spc="-20" dirty="0">
                          <a:solidFill>
                            <a:srgbClr val="000000">
                              <a:alpha val="100000"/>
                            </a:srgbClr>
                          </a:solidFill>
                          <a:latin typeface="SimSun"/>
                          <a:ea typeface="SimSun"/>
                          <a:cs typeface="SimSun"/>
                        </a:rPr>
                        <a:t>背景： </a:t>
                      </a:r>
                      <a:r>
                        <a:rPr sz="900" kern="0" spc="-20" dirty="0">
                          <a:solidFill>
                            <a:srgbClr val="000000">
                              <a:alpha val="100000"/>
                            </a:srgbClr>
                          </a:solidFill>
                          <a:latin typeface="Times New Roman"/>
                          <a:ea typeface="Times New Roman"/>
                          <a:cs typeface="Times New Roman"/>
                        </a:rPr>
                        <a:t>A</a:t>
                      </a:r>
                      <a:r>
                        <a:rPr sz="900" kern="0" spc="16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国是公司的战略市场，其第二大运营商为</a:t>
                      </a:r>
                      <a:r>
                        <a:rPr sz="900" kern="0" spc="-16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TELECOM</a:t>
                      </a:r>
                      <a:r>
                        <a:rPr sz="900" kern="0" spc="9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公司，我司于</a:t>
                      </a:r>
                      <a:r>
                        <a:rPr sz="900" kern="0" spc="-17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2005</a:t>
                      </a:r>
                      <a:r>
                        <a:rPr sz="900" kern="0" spc="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年</a:t>
                      </a:r>
                      <a:r>
                        <a:rPr sz="900" kern="0" spc="-18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4</a:t>
                      </a:r>
                      <a:r>
                        <a:rPr sz="900" kern="0" spc="11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月</a:t>
                      </a:r>
                      <a:r>
                        <a:rPr sz="900" kern="0" spc="-15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5  </a:t>
                      </a:r>
                      <a:r>
                        <a:rPr sz="900" kern="0" spc="-20" dirty="0">
                          <a:solidFill>
                            <a:srgbClr val="000000">
                              <a:alpha val="100000"/>
                            </a:srgbClr>
                          </a:solidFill>
                          <a:latin typeface="SimSun"/>
                          <a:ea typeface="SimSun"/>
                          <a:cs typeface="SimSun"/>
                        </a:rPr>
                        <a:t>日正式中标一个</a:t>
                      </a:r>
                      <a:r>
                        <a:rPr sz="900" kern="0" spc="-9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100</a:t>
                      </a:r>
                      <a:r>
                        <a:rPr sz="900" kern="0" spc="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万线固网项目（</a:t>
                      </a:r>
                      <a:r>
                        <a:rPr sz="900" kern="0" spc="-20" dirty="0">
                          <a:solidFill>
                            <a:srgbClr val="000000">
                              <a:alpha val="100000"/>
                            </a:srgbClr>
                          </a:solidFill>
                          <a:latin typeface="Times New Roman"/>
                          <a:ea typeface="Times New Roman"/>
                          <a:cs typeface="Times New Roman"/>
                        </a:rPr>
                        <a:t>N</a:t>
                      </a:r>
                      <a:r>
                        <a:rPr sz="900" kern="0" spc="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项目</a:t>
                      </a:r>
                      <a:r>
                        <a:rPr sz="900" kern="0" spc="-50" dirty="0">
                          <a:solidFill>
                            <a:srgbClr val="000000">
                              <a:alpha val="100000"/>
                            </a:srgbClr>
                          </a:solidFill>
                          <a:latin typeface="SimSun"/>
                          <a:ea typeface="SimSun"/>
                          <a:cs typeface="SimSun"/>
                        </a:rPr>
                        <a:t>），</a:t>
                      </a:r>
                      <a:r>
                        <a:rPr sz="900" kern="0" spc="-20" dirty="0">
                          <a:solidFill>
                            <a:srgbClr val="000000">
                              <a:alpha val="100000"/>
                            </a:srgbClr>
                          </a:solidFill>
                          <a:latin typeface="SimSun"/>
                          <a:ea typeface="SimSun"/>
                          <a:cs typeface="SimSun"/>
                        </a:rPr>
                        <a:t>该项目在</a:t>
                      </a:r>
                      <a:r>
                        <a:rPr sz="900" kern="0" spc="-17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2005 </a:t>
                      </a:r>
                      <a:r>
                        <a:rPr sz="900" kern="0" spc="-20" dirty="0">
                          <a:solidFill>
                            <a:srgbClr val="000000">
                              <a:alpha val="100000"/>
                            </a:srgbClr>
                          </a:solidFill>
                          <a:latin typeface="SimSun"/>
                          <a:ea typeface="SimSun"/>
                          <a:cs typeface="SimSun"/>
                        </a:rPr>
                        <a:t>年</a:t>
                      </a:r>
                      <a:r>
                        <a:rPr sz="900" kern="0" spc="-18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6</a:t>
                      </a:r>
                      <a:r>
                        <a:rPr sz="900" kern="0" spc="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月份开始实施，在实施过程，出现了以下三个方面的问题：</a:t>
                      </a:r>
                      <a:endParaRPr lang="SimSun" altLang="SimSun" sz="900" dirty="0"/>
                    </a:p>
                    <a:p>
                      <a:pPr marL="267334" algn="l" rtl="0" eaLnBrk="0">
                        <a:lnSpc>
                          <a:spcPts val="1004"/>
                        </a:lnSpc>
                        <a:spcBef>
                          <a:spcPts val="539"/>
                        </a:spcBef>
                        <a:tabLst/>
                      </a:pPr>
                      <a:r>
                        <a:rPr sz="800" kern="0" spc="-20" dirty="0">
                          <a:solidFill>
                            <a:srgbClr val="000000">
                              <a:alpha val="100000"/>
                            </a:srgbClr>
                          </a:solidFill>
                          <a:latin typeface="Times New Roman"/>
                          <a:ea typeface="Times New Roman"/>
                          <a:cs typeface="Times New Roman"/>
                        </a:rPr>
                        <a:t>1.</a:t>
                      </a:r>
                      <a:r>
                        <a:rPr sz="800" kern="0" spc="10" dirty="0">
                          <a:solidFill>
                            <a:srgbClr val="000000">
                              <a:alpha val="100000"/>
                            </a:srgbClr>
                          </a:solidFill>
                          <a:latin typeface="Times New Roman"/>
                          <a:ea typeface="Times New Roman"/>
                          <a:cs typeface="Times New Roman"/>
                        </a:rPr>
                        <a:t>       </a:t>
                      </a:r>
                      <a:r>
                        <a:rPr sz="800" kern="0" spc="-20" dirty="0">
                          <a:solidFill>
                            <a:srgbClr val="000000">
                              <a:alpha val="100000"/>
                            </a:srgbClr>
                          </a:solidFill>
                          <a:latin typeface="SimSun"/>
                          <a:ea typeface="SimSun"/>
                          <a:cs typeface="SimSun"/>
                        </a:rPr>
                        <a:t>延迟交货；</a:t>
                      </a:r>
                      <a:endParaRPr lang="SimSun" altLang="SimSun" sz="800" dirty="0"/>
                    </a:p>
                    <a:p>
                      <a:pPr marL="256540" algn="l" rtl="0" eaLnBrk="0">
                        <a:lnSpc>
                          <a:spcPct val="94000"/>
                        </a:lnSpc>
                        <a:spcBef>
                          <a:spcPts val="558"/>
                        </a:spcBef>
                        <a:tabLst/>
                      </a:pPr>
                      <a:r>
                        <a:rPr sz="900" kern="0" spc="-40" dirty="0">
                          <a:solidFill>
                            <a:srgbClr val="000000">
                              <a:alpha val="100000"/>
                            </a:srgbClr>
                          </a:solidFill>
                          <a:latin typeface="Times New Roman"/>
                          <a:ea typeface="Times New Roman"/>
                          <a:cs typeface="Times New Roman"/>
                        </a:rPr>
                        <a:t>2.       </a:t>
                      </a:r>
                      <a:r>
                        <a:rPr sz="900" kern="0" spc="-40" dirty="0">
                          <a:solidFill>
                            <a:srgbClr val="000000">
                              <a:alpha val="100000"/>
                            </a:srgbClr>
                          </a:solidFill>
                          <a:latin typeface="SimSun"/>
                          <a:ea typeface="SimSun"/>
                          <a:cs typeface="SimSun"/>
                        </a:rPr>
                        <a:t>发</a:t>
                      </a:r>
                      <a:r>
                        <a:rPr sz="900" kern="0" spc="-50" dirty="0">
                          <a:solidFill>
                            <a:srgbClr val="000000">
                              <a:alpha val="100000"/>
                            </a:srgbClr>
                          </a:solidFill>
                          <a:latin typeface="SimSun"/>
                          <a:ea typeface="SimSun"/>
                          <a:cs typeface="SimSun"/>
                        </a:rPr>
                        <a:t>错货问题严重；</a:t>
                      </a:r>
                      <a:endParaRPr lang="SimSun" altLang="SimSun" sz="900" dirty="0"/>
                    </a:p>
                    <a:p>
                      <a:pPr marL="259079" algn="l" rtl="0" eaLnBrk="0">
                        <a:lnSpc>
                          <a:spcPct val="83000"/>
                        </a:lnSpc>
                        <a:spcBef>
                          <a:spcPts val="543"/>
                        </a:spcBef>
                        <a:tabLst/>
                      </a:pPr>
                      <a:r>
                        <a:rPr sz="900" kern="0" spc="-10" dirty="0">
                          <a:solidFill>
                            <a:srgbClr val="000000">
                              <a:alpha val="100000"/>
                            </a:srgbClr>
                          </a:solidFill>
                          <a:latin typeface="Times New Roman"/>
                          <a:ea typeface="Times New Roman"/>
                          <a:cs typeface="Times New Roman"/>
                        </a:rPr>
                        <a:t>3.      </a:t>
                      </a:r>
                      <a:r>
                        <a:rPr sz="900" kern="0" spc="-10" dirty="0">
                          <a:solidFill>
                            <a:srgbClr val="000000">
                              <a:alpha val="100000"/>
                            </a:srgbClr>
                          </a:solidFill>
                          <a:latin typeface="SimSun"/>
                          <a:ea typeface="SimSun"/>
                          <a:cs typeface="SimSun"/>
                        </a:rPr>
                        <a:t>初验测试问题层出不穷，客户</a:t>
                      </a:r>
                      <a:r>
                        <a:rPr sz="900" kern="0" spc="-20" dirty="0">
                          <a:solidFill>
                            <a:srgbClr val="000000">
                              <a:alpha val="100000"/>
                            </a:srgbClr>
                          </a:solidFill>
                          <a:latin typeface="SimSun"/>
                          <a:ea typeface="SimSun"/>
                          <a:cs typeface="SimSun"/>
                        </a:rPr>
                        <a:t>开始质疑我司软件版本管理和质量控制能力；</a:t>
                      </a:r>
                      <a:endParaRPr lang="SimSun" altLang="SimSun" sz="900" dirty="0"/>
                    </a:p>
                    <a:p>
                      <a:pPr marL="76200" algn="l" rtl="0" eaLnBrk="0">
                        <a:lnSpc>
                          <a:spcPts val="1559"/>
                        </a:lnSpc>
                        <a:tabLst/>
                      </a:pPr>
                      <a:r>
                        <a:rPr sz="900" kern="0" spc="0" dirty="0">
                          <a:solidFill>
                            <a:srgbClr val="000000">
                              <a:alpha val="100000"/>
                            </a:srgbClr>
                          </a:solidFill>
                          <a:latin typeface="SimSun"/>
                          <a:ea typeface="SimSun"/>
                          <a:cs typeface="SimSun"/>
                        </a:rPr>
                        <a:t>这些问题引起了</a:t>
                      </a:r>
                      <a:r>
                        <a:rPr sz="900" kern="0" spc="-21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TELECOM</a:t>
                      </a:r>
                      <a:r>
                        <a:rPr sz="900" kern="0" spc="6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SimSun"/>
                          <a:ea typeface="SimSun"/>
                          <a:cs typeface="SimSun"/>
                        </a:rPr>
                        <a:t>高层关注，对以后</a:t>
                      </a:r>
                      <a:r>
                        <a:rPr sz="900" kern="0" spc="-10" dirty="0">
                          <a:solidFill>
                            <a:srgbClr val="000000">
                              <a:alpha val="100000"/>
                            </a:srgbClr>
                          </a:solidFill>
                          <a:latin typeface="SimSun"/>
                          <a:ea typeface="SimSun"/>
                          <a:cs typeface="SimSun"/>
                        </a:rPr>
                        <a:t>与我司的合作开始持观望态度</a:t>
                      </a:r>
                      <a:endParaRPr lang="SimSun" altLang="SimSun" sz="900" dirty="0"/>
                    </a:p>
                    <a:p>
                      <a:pPr algn="l" rtl="0" eaLnBrk="0">
                        <a:lnSpc>
                          <a:spcPct val="109000"/>
                        </a:lnSpc>
                        <a:tabLst/>
                      </a:pPr>
                      <a:endParaRPr lang="Arial" altLang="Arial" sz="500" dirty="0"/>
                    </a:p>
                    <a:p>
                      <a:pPr marL="97789" algn="l" rtl="0" eaLnBrk="0">
                        <a:lnSpc>
                          <a:spcPct val="95000"/>
                        </a:lnSpc>
                        <a:spcBef>
                          <a:spcPts val="5"/>
                        </a:spcBef>
                        <a:tabLst/>
                      </a:pPr>
                      <a:r>
                        <a:rPr sz="900" kern="0" spc="-10" dirty="0">
                          <a:solidFill>
                            <a:srgbClr val="000000">
                              <a:alpha val="100000"/>
                            </a:srgbClr>
                          </a:solidFill>
                          <a:latin typeface="SimSun"/>
                          <a:ea typeface="SimSun"/>
                          <a:cs typeface="SimSun"/>
                        </a:rPr>
                        <a:t>目的：改善客户关系，重建客户对与我司合作的信心</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10">
                  <a:txBody>
                    <a:bodyPr/>
                    <a:lstStyle/>
                    <a:p>
                      <a:pPr algn="l" rtl="0" eaLnBrk="0">
                        <a:lnSpc>
                          <a:spcPct val="147000"/>
                        </a:lnSpc>
                        <a:tabLst/>
                      </a:pPr>
                      <a:endParaRPr lang="Arial" altLang="Arial" sz="200" dirty="0"/>
                    </a:p>
                    <a:p>
                      <a:pPr marL="73660" algn="l" rtl="0" eaLnBrk="0">
                        <a:lnSpc>
                          <a:spcPct val="95000"/>
                        </a:lnSpc>
                        <a:spcBef>
                          <a:spcPts val="1"/>
                        </a:spcBef>
                        <a:tabLst/>
                      </a:pPr>
                      <a:r>
                        <a:rPr sz="900" kern="0" spc="-10" dirty="0">
                          <a:solidFill>
                            <a:srgbClr val="000000">
                              <a:alpha val="100000"/>
                            </a:srgbClr>
                          </a:solidFill>
                          <a:latin typeface="Times New Roman"/>
                          <a:ea typeface="Times New Roman"/>
                          <a:cs typeface="Times New Roman"/>
                        </a:rPr>
                        <a:t>2.     </a:t>
                      </a:r>
                      <a:r>
                        <a:rPr sz="900" kern="0" spc="-10" dirty="0">
                          <a:solidFill>
                            <a:srgbClr val="000000">
                              <a:alpha val="100000"/>
                            </a:srgbClr>
                          </a:solidFill>
                          <a:latin typeface="SimSun"/>
                          <a:ea typeface="SimSun"/>
                          <a:cs typeface="SimSun"/>
                        </a:rPr>
                        <a:t>项目目标（包含质量目标，工期目标、费用目标和交付产品特征</a:t>
                      </a:r>
                      <a:r>
                        <a:rPr sz="900" kern="0" spc="-20" dirty="0">
                          <a:solidFill>
                            <a:srgbClr val="000000">
                              <a:alpha val="100000"/>
                            </a:srgbClr>
                          </a:solidFill>
                          <a:latin typeface="SimSun"/>
                          <a:ea typeface="SimSun"/>
                          <a:cs typeface="SimSun"/>
                        </a:rPr>
                        <a:t>与特征的主要描述）</a:t>
                      </a:r>
                      <a:endParaRPr lang="SimSun" altLang="SimSun" sz="900" dirty="0"/>
                    </a:p>
                    <a:p>
                      <a:pPr algn="l" rtl="0" eaLnBrk="0">
                        <a:lnSpc>
                          <a:spcPct val="108000"/>
                        </a:lnSpc>
                        <a:tabLst/>
                      </a:pPr>
                      <a:endParaRPr lang="Arial" altLang="Arial" sz="300" dirty="0"/>
                    </a:p>
                    <a:p>
                      <a:pPr marL="73660" algn="l" rtl="0" eaLnBrk="0">
                        <a:lnSpc>
                          <a:spcPts val="1182"/>
                        </a:lnSpc>
                        <a:spcBef>
                          <a:spcPts val="1"/>
                        </a:spcBef>
                        <a:tabLst/>
                      </a:pPr>
                      <a:r>
                        <a:rPr sz="900" kern="0" spc="0" dirty="0">
                          <a:solidFill>
                            <a:srgbClr val="000000">
                              <a:alpha val="100000"/>
                            </a:srgbClr>
                          </a:solidFill>
                          <a:latin typeface="Times New Roman"/>
                          <a:ea typeface="Times New Roman"/>
                          <a:cs typeface="Times New Roman"/>
                        </a:rPr>
                        <a:t>2. Project objectives (including time limit , cost</a:t>
                      </a:r>
                      <a:r>
                        <a:rPr sz="900" kern="0" spc="3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objectives,</a:t>
                      </a:r>
                      <a:r>
                        <a:rPr sz="900" kern="0" spc="3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deliverables</a:t>
                      </a:r>
                      <a:r>
                        <a:rPr sz="900" kern="0" spc="3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and brief</a:t>
                      </a:r>
                      <a:r>
                        <a:rPr sz="900" kern="0" spc="-8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description</a:t>
                      </a:r>
                      <a:r>
                        <a:rPr sz="900" kern="0" spc="4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of</a:t>
                      </a:r>
                      <a:r>
                        <a:rPr sz="900" kern="0" spc="-9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their</a:t>
                      </a:r>
                      <a:r>
                        <a:rPr sz="900" kern="0" spc="4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featu</a:t>
                      </a:r>
                      <a:r>
                        <a:rPr sz="900" kern="0" spc="-10" dirty="0">
                          <a:solidFill>
                            <a:srgbClr val="000000">
                              <a:alpha val="100000"/>
                            </a:srgbClr>
                          </a:solidFill>
                          <a:latin typeface="Times New Roman"/>
                          <a:ea typeface="Times New Roman"/>
                          <a:cs typeface="Times New Roman"/>
                        </a:rPr>
                        <a:t>res)</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10">
                  <a:txBody>
                    <a:bodyPr/>
                    <a:lstStyle/>
                    <a:p>
                      <a:pPr algn="l" rtl="0" eaLnBrk="0">
                        <a:lnSpc>
                          <a:spcPct val="103000"/>
                        </a:lnSpc>
                        <a:tabLst/>
                      </a:pPr>
                      <a:endParaRPr lang="Arial" altLang="Arial" sz="300" dirty="0"/>
                    </a:p>
                    <a:p>
                      <a:pPr marL="76835" indent="-1270" algn="l" rtl="0" eaLnBrk="0">
                        <a:lnSpc>
                          <a:spcPct val="119000"/>
                        </a:lnSpc>
                        <a:spcBef>
                          <a:spcPts val="1"/>
                        </a:spcBef>
                        <a:tabLst/>
                      </a:pPr>
                      <a:r>
                        <a:rPr sz="900" kern="0" spc="-30" dirty="0">
                          <a:solidFill>
                            <a:srgbClr val="000000">
                              <a:alpha val="100000"/>
                            </a:srgbClr>
                          </a:solidFill>
                          <a:latin typeface="SimSun"/>
                          <a:ea typeface="SimSun"/>
                          <a:cs typeface="SimSun"/>
                        </a:rPr>
                        <a:t>在</a:t>
                      </a:r>
                      <a:r>
                        <a:rPr sz="900" kern="0" spc="-22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2005 </a:t>
                      </a:r>
                      <a:r>
                        <a:rPr sz="900" kern="0" spc="-30" dirty="0">
                          <a:solidFill>
                            <a:srgbClr val="000000">
                              <a:alpha val="100000"/>
                            </a:srgbClr>
                          </a:solidFill>
                          <a:latin typeface="SimSun"/>
                          <a:ea typeface="SimSun"/>
                          <a:cs typeface="SimSun"/>
                        </a:rPr>
                        <a:t>年</a:t>
                      </a:r>
                      <a:r>
                        <a:rPr sz="900" kern="0" spc="-18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7</a:t>
                      </a:r>
                      <a:r>
                        <a:rPr sz="900" kern="0" spc="7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月</a:t>
                      </a:r>
                      <a:r>
                        <a:rPr sz="900" kern="0" spc="-19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31</a:t>
                      </a:r>
                      <a:r>
                        <a:rPr sz="900" kern="0" spc="6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号前邀请</a:t>
                      </a:r>
                      <a:r>
                        <a:rPr sz="900" kern="0" spc="-20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TELECOM</a:t>
                      </a:r>
                      <a:r>
                        <a:rPr sz="900" kern="0" spc="6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公司</a:t>
                      </a:r>
                      <a:r>
                        <a:rPr sz="900" kern="0" spc="-20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CTO</a:t>
                      </a:r>
                      <a:r>
                        <a:rPr sz="900" kern="0" spc="5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带队到我司考察，</a:t>
                      </a:r>
                      <a:r>
                        <a:rPr sz="900" kern="0" spc="-15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打消客户</a:t>
                      </a:r>
                      <a:r>
                        <a:rPr sz="900" kern="0" spc="-40" dirty="0">
                          <a:solidFill>
                            <a:srgbClr val="000000">
                              <a:alpha val="100000"/>
                            </a:srgbClr>
                          </a:solidFill>
                          <a:latin typeface="SimSun"/>
                          <a:ea typeface="SimSun"/>
                          <a:cs typeface="SimSun"/>
                        </a:rPr>
                        <a:t>关于我司供货能力的怀疑， 增强客户对我司研发能力、  </a:t>
                      </a:r>
                      <a:r>
                        <a:rPr sz="900" kern="0" spc="-10" dirty="0">
                          <a:solidFill>
                            <a:srgbClr val="000000">
                              <a:alpha val="100000"/>
                            </a:srgbClr>
                          </a:solidFill>
                          <a:latin typeface="SimSun"/>
                          <a:ea typeface="SimSun"/>
                          <a:cs typeface="SimSun"/>
                        </a:rPr>
                        <a:t>工程管理能力的信心，项目预算</a:t>
                      </a:r>
                      <a:r>
                        <a:rPr sz="900" kern="0" spc="-15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20 </a:t>
                      </a:r>
                      <a:r>
                        <a:rPr sz="900" kern="0" spc="-10" dirty="0">
                          <a:solidFill>
                            <a:srgbClr val="000000">
                              <a:alpha val="100000"/>
                            </a:srgbClr>
                          </a:solidFill>
                          <a:latin typeface="SimSun"/>
                          <a:ea typeface="SimSun"/>
                          <a:cs typeface="SimSun"/>
                        </a:rPr>
                        <a:t>万。</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gridSpan="10">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798829">
                <a:tc>
                  <a:txBody>
                    <a:bodyPr/>
                    <a:lstStyle/>
                    <a:p>
                      <a:pPr algn="l" rtl="0" eaLnBrk="0">
                        <a:lnSpc>
                          <a:spcPct val="104000"/>
                        </a:lnSpc>
                        <a:tabLst/>
                      </a:pPr>
                      <a:endParaRPr lang="Arial" altLang="Arial" sz="300" dirty="0"/>
                    </a:p>
                    <a:p>
                      <a:pPr marL="558800" algn="l" rtl="0" eaLnBrk="0">
                        <a:lnSpc>
                          <a:spcPct val="95000"/>
                        </a:lnSpc>
                        <a:spcBef>
                          <a:spcPts val="2"/>
                        </a:spcBef>
                        <a:tabLst/>
                      </a:pPr>
                      <a:r>
                        <a:rPr sz="900" kern="0" spc="-50" dirty="0">
                          <a:solidFill>
                            <a:srgbClr val="000000">
                              <a:alpha val="100000"/>
                            </a:srgbClr>
                          </a:solidFill>
                          <a:latin typeface="Times New Roman"/>
                          <a:ea typeface="Times New Roman"/>
                          <a:cs typeface="Times New Roman"/>
                        </a:rPr>
                        <a:t>7</a:t>
                      </a:r>
                      <a:r>
                        <a:rPr sz="900" kern="0" spc="9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月</a:t>
                      </a:r>
                      <a:r>
                        <a:rPr sz="900" kern="0" spc="-170" dirty="0">
                          <a:solidFill>
                            <a:srgbClr val="000000">
                              <a:alpha val="100000"/>
                            </a:srgbClr>
                          </a:solidFill>
                          <a:latin typeface="SimSun"/>
                          <a:ea typeface="SimSun"/>
                          <a:cs typeface="SimSun"/>
                        </a:rPr>
                        <a:t> </a:t>
                      </a:r>
                      <a:r>
                        <a:rPr sz="900" kern="0" spc="-50" dirty="0">
                          <a:solidFill>
                            <a:srgbClr val="000000">
                              <a:alpha val="100000"/>
                            </a:srgbClr>
                          </a:solidFill>
                          <a:latin typeface="Times New Roman"/>
                          <a:ea typeface="Times New Roman"/>
                          <a:cs typeface="Times New Roman"/>
                        </a:rPr>
                        <a:t>8</a:t>
                      </a:r>
                      <a:r>
                        <a:rPr sz="900" kern="0" spc="18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日</a:t>
                      </a:r>
                      <a:endParaRPr lang="SimSun" altLang="SimSun" sz="900" dirty="0"/>
                    </a:p>
                    <a:p>
                      <a:pPr algn="l" rtl="0" eaLnBrk="0">
                        <a:lnSpc>
                          <a:spcPct val="112000"/>
                        </a:lnSpc>
                        <a:tabLst/>
                      </a:pPr>
                      <a:endParaRPr lang="Arial" altLang="Arial" sz="400" dirty="0"/>
                    </a:p>
                    <a:p>
                      <a:pPr marL="560069" algn="l" rtl="0" eaLnBrk="0">
                        <a:lnSpc>
                          <a:spcPct val="95000"/>
                        </a:lnSpc>
                        <a:tabLst/>
                      </a:pPr>
                      <a:r>
                        <a:rPr sz="900" kern="0" spc="-20" dirty="0">
                          <a:solidFill>
                            <a:srgbClr val="000000">
                              <a:alpha val="100000"/>
                            </a:srgbClr>
                          </a:solidFill>
                          <a:latin typeface="SimSun"/>
                          <a:ea typeface="SimSun"/>
                          <a:cs typeface="SimSun"/>
                        </a:rPr>
                        <a:t>成立项目组</a:t>
                      </a:r>
                      <a:endParaRPr lang="SimSun" altLang="SimSun" sz="900" dirty="0"/>
                    </a:p>
                  </a:txBody>
                  <a:tcPr marL="0" marR="0" marT="0" marB="0" vert="horz">
                    <a:lnL w="3175" cap="flat" cmpd="sng" algn="ctr">
                      <a:solidFill>
                        <a:srgbClr val="000000"/>
                      </a:solidFill>
                      <a:prstDash val="solid"/>
                      <a:round/>
                      <a:headEnd type="none" w="med" len="med"/>
                      <a:tailEnd type="none" w="med" len="med"/>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31000"/>
                        </a:lnSpc>
                        <a:tabLst/>
                      </a:pPr>
                      <a:endParaRPr lang="Arial" altLang="Arial" sz="200" dirty="0"/>
                    </a:p>
                    <a:p>
                      <a:pPr marL="172720" indent="-635" algn="l" rtl="0" eaLnBrk="0">
                        <a:lnSpc>
                          <a:spcPct val="127000"/>
                        </a:lnSpc>
                        <a:spcBef>
                          <a:spcPts val="1"/>
                        </a:spcBef>
                        <a:tabLst/>
                      </a:pPr>
                      <a:r>
                        <a:rPr sz="800" kern="0" spc="-20" dirty="0">
                          <a:solidFill>
                            <a:srgbClr val="000000">
                              <a:alpha val="100000"/>
                            </a:srgbClr>
                          </a:solidFill>
                          <a:latin typeface="Times New Roman"/>
                          <a:ea typeface="Times New Roman"/>
                          <a:cs typeface="Times New Roman"/>
                        </a:rPr>
                        <a:t>7</a:t>
                      </a:r>
                      <a:r>
                        <a:rPr sz="800" kern="0" spc="150" dirty="0">
                          <a:solidFill>
                            <a:srgbClr val="000000">
                              <a:alpha val="100000"/>
                            </a:srgbClr>
                          </a:solidFill>
                          <a:latin typeface="Times New Roman"/>
                          <a:ea typeface="Times New Roman"/>
                          <a:cs typeface="Times New Roman"/>
                        </a:rPr>
                        <a:t> </a:t>
                      </a:r>
                      <a:r>
                        <a:rPr sz="800" kern="0" spc="-20" dirty="0">
                          <a:solidFill>
                            <a:srgbClr val="000000">
                              <a:alpha val="100000"/>
                            </a:srgbClr>
                          </a:solidFill>
                          <a:latin typeface="SimSun"/>
                          <a:ea typeface="SimSun"/>
                          <a:cs typeface="SimSun"/>
                        </a:rPr>
                        <a:t>月</a:t>
                      </a:r>
                      <a:r>
                        <a:rPr sz="800" kern="0" spc="-80" dirty="0">
                          <a:solidFill>
                            <a:srgbClr val="000000">
                              <a:alpha val="100000"/>
                            </a:srgbClr>
                          </a:solidFill>
                          <a:latin typeface="SimSun"/>
                          <a:ea typeface="SimSun"/>
                          <a:cs typeface="SimSun"/>
                        </a:rPr>
                        <a:t> </a:t>
                      </a:r>
                      <a:r>
                        <a:rPr sz="800" kern="0" spc="-20" dirty="0">
                          <a:solidFill>
                            <a:srgbClr val="000000">
                              <a:alpha val="100000"/>
                            </a:srgbClr>
                          </a:solidFill>
                          <a:latin typeface="Times New Roman"/>
                          <a:ea typeface="Times New Roman"/>
                          <a:cs typeface="Times New Roman"/>
                        </a:rPr>
                        <a:t>11  </a:t>
                      </a:r>
                      <a:r>
                        <a:rPr sz="800" kern="0" spc="-20" dirty="0">
                          <a:solidFill>
                            <a:srgbClr val="000000">
                              <a:alpha val="100000"/>
                            </a:srgbClr>
                          </a:solidFill>
                          <a:latin typeface="SimSun"/>
                          <a:ea typeface="SimSun"/>
                          <a:cs typeface="SimSun"/>
                        </a:rPr>
                        <a:t>日</a:t>
                      </a:r>
                      <a:r>
                        <a:rPr sz="8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递交邀请函</a:t>
                      </a:r>
                      <a:endParaRPr lang="SimSun" altLang="SimSun" sz="900" dirty="0"/>
                    </a:p>
                  </a:txBody>
                  <a:tcPr marL="0" marR="0" marT="0" marB="0" vert="horz">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4000"/>
                        </a:lnSpc>
                        <a:tabLst/>
                      </a:pPr>
                      <a:endParaRPr lang="Arial" altLang="Arial" sz="200" dirty="0"/>
                    </a:p>
                    <a:p>
                      <a:pPr marL="173989" algn="l" rtl="0" eaLnBrk="0">
                        <a:lnSpc>
                          <a:spcPct val="83000"/>
                        </a:lnSpc>
                        <a:tabLst/>
                      </a:pPr>
                      <a:r>
                        <a:rPr sz="900" kern="0" spc="-50" dirty="0">
                          <a:solidFill>
                            <a:srgbClr val="000000">
                              <a:alpha val="100000"/>
                            </a:srgbClr>
                          </a:solidFill>
                          <a:latin typeface="Times New Roman"/>
                          <a:ea typeface="Times New Roman"/>
                          <a:cs typeface="Times New Roman"/>
                        </a:rPr>
                        <a:t>7</a:t>
                      </a:r>
                      <a:r>
                        <a:rPr sz="900" kern="0" spc="9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月</a:t>
                      </a:r>
                      <a:r>
                        <a:rPr sz="900" kern="0" spc="-120" dirty="0">
                          <a:solidFill>
                            <a:srgbClr val="000000">
                              <a:alpha val="100000"/>
                            </a:srgbClr>
                          </a:solidFill>
                          <a:latin typeface="SimSun"/>
                          <a:ea typeface="SimSun"/>
                          <a:cs typeface="SimSun"/>
                        </a:rPr>
                        <a:t> </a:t>
                      </a:r>
                      <a:r>
                        <a:rPr sz="900" kern="0" spc="-50" dirty="0">
                          <a:solidFill>
                            <a:srgbClr val="000000">
                              <a:alpha val="100000"/>
                            </a:srgbClr>
                          </a:solidFill>
                          <a:latin typeface="Times New Roman"/>
                          <a:ea typeface="Times New Roman"/>
                          <a:cs typeface="Times New Roman"/>
                        </a:rPr>
                        <a:t>14</a:t>
                      </a:r>
                      <a:r>
                        <a:rPr sz="900" kern="0" spc="18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日</a:t>
                      </a:r>
                      <a:endParaRPr lang="SimSun" altLang="SimSun" sz="900" dirty="0"/>
                    </a:p>
                    <a:p>
                      <a:pPr marL="173989" algn="l" rtl="0" eaLnBrk="0">
                        <a:lnSpc>
                          <a:spcPts val="1559"/>
                        </a:lnSpc>
                        <a:tabLst/>
                      </a:pPr>
                      <a:r>
                        <a:rPr sz="900" kern="0" spc="-10" dirty="0">
                          <a:solidFill>
                            <a:srgbClr val="000000">
                              <a:alpha val="100000"/>
                            </a:srgbClr>
                          </a:solidFill>
                          <a:latin typeface="SimSun"/>
                          <a:ea typeface="SimSun"/>
                          <a:cs typeface="SimSun"/>
                        </a:rPr>
                        <a:t>行程确认</a:t>
                      </a:r>
                      <a:endParaRPr lang="SimSun" altLang="SimSun" sz="900" dirty="0"/>
                    </a:p>
                  </a:txBody>
                  <a:tcPr marL="0" marR="0" marT="0" marB="0" vert="horz">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33000"/>
                        </a:lnSpc>
                        <a:tabLst/>
                      </a:pPr>
                      <a:endParaRPr lang="Arial" altLang="Arial" sz="200" dirty="0"/>
                    </a:p>
                    <a:p>
                      <a:pPr marL="267334" algn="l" rtl="0" eaLnBrk="0">
                        <a:lnSpc>
                          <a:spcPct val="83000"/>
                        </a:lnSpc>
                        <a:spcBef>
                          <a:spcPts val="2"/>
                        </a:spcBef>
                        <a:tabLst/>
                      </a:pPr>
                      <a:r>
                        <a:rPr sz="900" kern="0" spc="-50" dirty="0">
                          <a:solidFill>
                            <a:srgbClr val="000000">
                              <a:alpha val="100000"/>
                            </a:srgbClr>
                          </a:solidFill>
                          <a:latin typeface="Times New Roman"/>
                          <a:ea typeface="Times New Roman"/>
                          <a:cs typeface="Times New Roman"/>
                        </a:rPr>
                        <a:t>7</a:t>
                      </a:r>
                      <a:r>
                        <a:rPr sz="900" kern="0" spc="9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月</a:t>
                      </a:r>
                      <a:r>
                        <a:rPr sz="900" kern="0" spc="-120" dirty="0">
                          <a:solidFill>
                            <a:srgbClr val="000000">
                              <a:alpha val="100000"/>
                            </a:srgbClr>
                          </a:solidFill>
                          <a:latin typeface="SimSun"/>
                          <a:ea typeface="SimSun"/>
                          <a:cs typeface="SimSun"/>
                        </a:rPr>
                        <a:t> </a:t>
                      </a:r>
                      <a:r>
                        <a:rPr sz="900" kern="0" spc="-50" dirty="0">
                          <a:solidFill>
                            <a:srgbClr val="000000">
                              <a:alpha val="100000"/>
                            </a:srgbClr>
                          </a:solidFill>
                          <a:latin typeface="Times New Roman"/>
                          <a:ea typeface="Times New Roman"/>
                          <a:cs typeface="Times New Roman"/>
                        </a:rPr>
                        <a:t>17</a:t>
                      </a:r>
                      <a:r>
                        <a:rPr sz="900" kern="0" spc="18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日</a:t>
                      </a:r>
                      <a:endParaRPr lang="SimSun" altLang="SimSun" sz="900" dirty="0"/>
                    </a:p>
                    <a:p>
                      <a:pPr marL="269875" algn="l" rtl="0" eaLnBrk="0">
                        <a:lnSpc>
                          <a:spcPts val="1560"/>
                        </a:lnSpc>
                        <a:tabLst/>
                      </a:pPr>
                      <a:r>
                        <a:rPr sz="900" kern="0" spc="-20" dirty="0">
                          <a:solidFill>
                            <a:srgbClr val="000000">
                              <a:alpha val="100000"/>
                            </a:srgbClr>
                          </a:solidFill>
                          <a:latin typeface="SimSun"/>
                          <a:ea typeface="SimSun"/>
                          <a:cs typeface="SimSun"/>
                        </a:rPr>
                        <a:t>启程</a:t>
                      </a:r>
                      <a:endParaRPr lang="SimSun" altLang="SimSun" sz="900" dirty="0"/>
                    </a:p>
                  </a:txBody>
                  <a:tcPr marL="0" marR="0" marT="0" marB="0" vert="horz">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29000"/>
                        </a:lnSpc>
                        <a:tabLst/>
                      </a:pPr>
                      <a:endParaRPr lang="Arial" altLang="Arial" sz="200" dirty="0"/>
                    </a:p>
                    <a:p>
                      <a:pPr marL="331470" algn="l" rtl="0" eaLnBrk="0">
                        <a:lnSpc>
                          <a:spcPct val="127000"/>
                        </a:lnSpc>
                        <a:spcBef>
                          <a:spcPts val="2"/>
                        </a:spcBef>
                        <a:tabLst/>
                      </a:pPr>
                      <a:r>
                        <a:rPr sz="800" kern="0" spc="0" dirty="0">
                          <a:solidFill>
                            <a:srgbClr val="000000">
                              <a:alpha val="100000"/>
                            </a:srgbClr>
                          </a:solidFill>
                          <a:latin typeface="Times New Roman"/>
                          <a:ea typeface="Times New Roman"/>
                          <a:cs typeface="Times New Roman"/>
                        </a:rPr>
                        <a:t>7</a:t>
                      </a:r>
                      <a:r>
                        <a:rPr sz="800" kern="0" spc="120" dirty="0">
                          <a:solidFill>
                            <a:srgbClr val="000000">
                              <a:alpha val="100000"/>
                            </a:srgbClr>
                          </a:solidFill>
                          <a:latin typeface="Times New Roman"/>
                          <a:ea typeface="Times New Roman"/>
                          <a:cs typeface="Times New Roman"/>
                        </a:rPr>
                        <a:t> </a:t>
                      </a:r>
                      <a:r>
                        <a:rPr sz="800" kern="0" spc="0" dirty="0">
                          <a:solidFill>
                            <a:srgbClr val="000000">
                              <a:alpha val="100000"/>
                            </a:srgbClr>
                          </a:solidFill>
                          <a:latin typeface="SimSun"/>
                          <a:ea typeface="SimSun"/>
                          <a:cs typeface="SimSun"/>
                        </a:rPr>
                        <a:t>月</a:t>
                      </a:r>
                      <a:r>
                        <a:rPr sz="800" kern="0" spc="-160" dirty="0">
                          <a:solidFill>
                            <a:srgbClr val="000000">
                              <a:alpha val="100000"/>
                            </a:srgbClr>
                          </a:solidFill>
                          <a:latin typeface="SimSun"/>
                          <a:ea typeface="SimSun"/>
                          <a:cs typeface="SimSun"/>
                        </a:rPr>
                        <a:t> </a:t>
                      </a:r>
                      <a:r>
                        <a:rPr sz="800" kern="0" spc="0" dirty="0">
                          <a:solidFill>
                            <a:srgbClr val="000000">
                              <a:alpha val="100000"/>
                            </a:srgbClr>
                          </a:solidFill>
                          <a:latin typeface="Times New Roman"/>
                          <a:ea typeface="Times New Roman"/>
                          <a:cs typeface="Times New Roman"/>
                        </a:rPr>
                        <a:t>22  </a:t>
                      </a:r>
                      <a:r>
                        <a:rPr sz="800" kern="0" spc="0" dirty="0">
                          <a:solidFill>
                            <a:srgbClr val="000000">
                              <a:alpha val="100000"/>
                            </a:srgbClr>
                          </a:solidFill>
                          <a:latin typeface="SimSun"/>
                          <a:ea typeface="SimSun"/>
                          <a:cs typeface="SimSun"/>
                        </a:rPr>
                        <a:t>日   </a:t>
                      </a:r>
                      <a:r>
                        <a:rPr sz="900" kern="0" spc="-20" dirty="0">
                          <a:solidFill>
                            <a:srgbClr val="000000">
                              <a:alpha val="100000"/>
                            </a:srgbClr>
                          </a:solidFill>
                          <a:latin typeface="SimSun"/>
                          <a:ea typeface="SimSun"/>
                          <a:cs typeface="SimSun"/>
                        </a:rPr>
                        <a:t>考察结束</a:t>
                      </a:r>
                      <a:endParaRPr lang="SimSun" altLang="SimSun" sz="900" dirty="0"/>
                    </a:p>
                  </a:txBody>
                  <a:tcPr marL="0" marR="0" marT="0" marB="0" vert="horz">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4000"/>
                        </a:lnSpc>
                        <a:tabLst/>
                      </a:pPr>
                      <a:endParaRPr lang="Arial" altLang="Arial" sz="200" dirty="0"/>
                    </a:p>
                    <a:p>
                      <a:pPr marL="438784" algn="l" rtl="0" eaLnBrk="0">
                        <a:lnSpc>
                          <a:spcPct val="83000"/>
                        </a:lnSpc>
                        <a:tabLst/>
                      </a:pPr>
                      <a:r>
                        <a:rPr sz="900" kern="0" spc="-30" dirty="0">
                          <a:solidFill>
                            <a:srgbClr val="000000">
                              <a:alpha val="100000"/>
                            </a:srgbClr>
                          </a:solidFill>
                          <a:latin typeface="Times New Roman"/>
                          <a:ea typeface="Times New Roman"/>
                          <a:cs typeface="Times New Roman"/>
                        </a:rPr>
                        <a:t>7</a:t>
                      </a:r>
                      <a:r>
                        <a:rPr sz="900" kern="0" spc="8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月</a:t>
                      </a:r>
                      <a:r>
                        <a:rPr sz="900" kern="0" spc="-21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25</a:t>
                      </a:r>
                      <a:r>
                        <a:rPr sz="900" kern="0" spc="18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日</a:t>
                      </a:r>
                      <a:endParaRPr lang="SimSun" altLang="SimSun" sz="900" dirty="0"/>
                    </a:p>
                    <a:p>
                      <a:pPr marL="447675" algn="l" rtl="0" eaLnBrk="0">
                        <a:lnSpc>
                          <a:spcPts val="1559"/>
                        </a:lnSpc>
                        <a:tabLst/>
                      </a:pPr>
                      <a:r>
                        <a:rPr sz="900" kern="0" spc="-40" dirty="0">
                          <a:solidFill>
                            <a:srgbClr val="000000">
                              <a:alpha val="100000"/>
                            </a:srgbClr>
                          </a:solidFill>
                          <a:latin typeface="SimSun"/>
                          <a:ea typeface="SimSun"/>
                          <a:cs typeface="SimSun"/>
                        </a:rPr>
                        <a:t>回访</a:t>
                      </a:r>
                      <a:endParaRPr lang="SimSun" altLang="SimSun" sz="900" dirty="0"/>
                    </a:p>
                  </a:txBody>
                  <a:tcPr marL="0" marR="0" marT="0" marB="0" vert="horz">
                    <a:lnL>
                      <a:noFill/>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10">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1393825">
                <a:tc gridSpan="10">
                  <a:txBody>
                    <a:bodyPr/>
                    <a:lstStyle/>
                    <a:p>
                      <a:pPr algn="l" rtl="0" eaLnBrk="0">
                        <a:lnSpc>
                          <a:spcPct val="149000"/>
                        </a:lnSpc>
                        <a:tabLst/>
                      </a:pPr>
                      <a:endParaRPr lang="Arial" altLang="Arial" sz="200" dirty="0"/>
                    </a:p>
                    <a:p>
                      <a:pPr marL="75564" algn="l" rtl="0" eaLnBrk="0">
                        <a:lnSpc>
                          <a:spcPct val="95000"/>
                        </a:lnSpc>
                        <a:spcBef>
                          <a:spcPts val="2"/>
                        </a:spcBef>
                        <a:tabLst/>
                      </a:pPr>
                      <a:r>
                        <a:rPr sz="900" kern="0" spc="-20" dirty="0">
                          <a:solidFill>
                            <a:srgbClr val="000000">
                              <a:alpha val="100000"/>
                            </a:srgbClr>
                          </a:solidFill>
                          <a:latin typeface="Times New Roman"/>
                          <a:ea typeface="Times New Roman"/>
                          <a:cs typeface="Times New Roman"/>
                        </a:rPr>
                        <a:t>CTO </a:t>
                      </a:r>
                      <a:r>
                        <a:rPr sz="900" kern="0" spc="-20" dirty="0">
                          <a:solidFill>
                            <a:srgbClr val="000000">
                              <a:alpha val="100000"/>
                            </a:srgbClr>
                          </a:solidFill>
                          <a:latin typeface="SimSun"/>
                          <a:ea typeface="SimSun"/>
                          <a:cs typeface="SimSun"/>
                        </a:rPr>
                        <a:t>在考察人员之列，考察活动如期成行（</a:t>
                      </a:r>
                      <a:r>
                        <a:rPr sz="900" kern="0" spc="-20" dirty="0">
                          <a:solidFill>
                            <a:srgbClr val="000000">
                              <a:alpha val="100000"/>
                            </a:srgbClr>
                          </a:solidFill>
                          <a:latin typeface="Times New Roman"/>
                          <a:ea typeface="Times New Roman"/>
                          <a:cs typeface="Times New Roman"/>
                        </a:rPr>
                        <a:t>7</a:t>
                      </a:r>
                      <a:r>
                        <a:rPr sz="900" kern="0" spc="7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月底之</a:t>
                      </a:r>
                      <a:r>
                        <a:rPr sz="900" kern="0" spc="-30" dirty="0">
                          <a:solidFill>
                            <a:srgbClr val="000000">
                              <a:alpha val="100000"/>
                            </a:srgbClr>
                          </a:solidFill>
                          <a:latin typeface="SimSun"/>
                          <a:ea typeface="SimSun"/>
                          <a:cs typeface="SimSun"/>
                        </a:rPr>
                        <a:t>前</a:t>
                      </a:r>
                      <a:r>
                        <a:rPr sz="900" kern="0" spc="-60" dirty="0">
                          <a:solidFill>
                            <a:srgbClr val="000000">
                              <a:alpha val="100000"/>
                            </a:srgbClr>
                          </a:solidFill>
                          <a:latin typeface="SimSun"/>
                          <a:ea typeface="SimSun"/>
                          <a:cs typeface="SimSun"/>
                        </a:rPr>
                        <a:t>）；</a:t>
                      </a:r>
                      <a:endParaRPr lang="SimSun" altLang="SimSun" sz="900" dirty="0"/>
                    </a:p>
                    <a:p>
                      <a:pPr marL="76835" indent="-1270" algn="l" rtl="0" eaLnBrk="0">
                        <a:lnSpc>
                          <a:spcPct val="119000"/>
                        </a:lnSpc>
                        <a:spcBef>
                          <a:spcPts val="550"/>
                        </a:spcBef>
                        <a:tabLst/>
                      </a:pPr>
                      <a:r>
                        <a:rPr sz="900" kern="0" spc="-10" dirty="0">
                          <a:solidFill>
                            <a:srgbClr val="000000">
                              <a:alpha val="100000"/>
                            </a:srgbClr>
                          </a:solidFill>
                          <a:latin typeface="SimSun"/>
                          <a:ea typeface="SimSun"/>
                          <a:cs typeface="SimSun"/>
                        </a:rPr>
                        <a:t>考察期间不出现任何内容失误（如没有高层领导接待，样板点无法参观等），后勤失误不超过 </a:t>
                      </a:r>
                      <a:r>
                        <a:rPr sz="900" kern="0" spc="-10" dirty="0">
                          <a:solidFill>
                            <a:srgbClr val="000000">
                              <a:alpha val="100000"/>
                            </a:srgbClr>
                          </a:solidFill>
                          <a:latin typeface="Times New Roman"/>
                          <a:ea typeface="Times New Roman"/>
                          <a:cs typeface="Times New Roman"/>
                        </a:rPr>
                        <a:t>1  </a:t>
                      </a:r>
                      <a:r>
                        <a:rPr sz="900" kern="0" spc="-10" dirty="0">
                          <a:solidFill>
                            <a:srgbClr val="000000">
                              <a:alpha val="100000"/>
                            </a:srgbClr>
                          </a:solidFill>
                          <a:latin typeface="SimSun"/>
                          <a:ea typeface="SimSun"/>
                          <a:cs typeface="SimSun"/>
                        </a:rPr>
                        <a:t>次（如因车辆、</a:t>
                      </a:r>
                      <a:r>
                        <a:rPr sz="900" kern="0" spc="-20" dirty="0">
                          <a:solidFill>
                            <a:srgbClr val="000000">
                              <a:alpha val="100000"/>
                            </a:srgbClr>
                          </a:solidFill>
                          <a:latin typeface="SimSun"/>
                          <a:ea typeface="SimSun"/>
                          <a:cs typeface="SimSun"/>
                        </a:rPr>
                        <a:t>签证等问题导致考</a:t>
                      </a:r>
                      <a:r>
                        <a:rPr sz="900" kern="0" spc="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察不能完全按照时间表进行</a:t>
                      </a:r>
                      <a:r>
                        <a:rPr sz="900" kern="0" spc="10" dirty="0">
                          <a:solidFill>
                            <a:srgbClr val="000000">
                              <a:alpha val="100000"/>
                            </a:srgbClr>
                          </a:solidFill>
                          <a:latin typeface="SimSun"/>
                          <a:ea typeface="SimSun"/>
                          <a:cs typeface="SimSun"/>
                        </a:rPr>
                        <a:t>）；</a:t>
                      </a:r>
                      <a:endParaRPr lang="SimSun" altLang="SimSun" sz="900" dirty="0"/>
                    </a:p>
                    <a:p>
                      <a:pPr marL="97155" indent="-20320" algn="l" rtl="0" eaLnBrk="0">
                        <a:lnSpc>
                          <a:spcPct val="119000"/>
                        </a:lnSpc>
                        <a:spcBef>
                          <a:spcPts val="550"/>
                        </a:spcBef>
                        <a:tabLst/>
                      </a:pPr>
                      <a:r>
                        <a:rPr sz="900" kern="0" spc="-20" dirty="0">
                          <a:solidFill>
                            <a:srgbClr val="000000">
                              <a:alpha val="100000"/>
                            </a:srgbClr>
                          </a:solidFill>
                          <a:latin typeface="SimSun"/>
                          <a:ea typeface="SimSun"/>
                          <a:cs typeface="SimSun"/>
                        </a:rPr>
                        <a:t>客户考察之后消除了疑虑，</a:t>
                      </a:r>
                      <a:r>
                        <a:rPr sz="900" kern="0" spc="24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认可我司的供货、研发和工程管理能力（客户有明确的正面意见反馈</a:t>
                      </a:r>
                      <a:r>
                        <a:rPr sz="900" kern="0" spc="0" dirty="0">
                          <a:solidFill>
                            <a:srgbClr val="000000">
                              <a:alpha val="100000"/>
                            </a:srgbClr>
                          </a:solidFill>
                          <a:latin typeface="SimSun"/>
                          <a:ea typeface="SimSun"/>
                          <a:cs typeface="SimSun"/>
                        </a:rPr>
                        <a:t>），</a:t>
                      </a:r>
                      <a:r>
                        <a:rPr sz="900" kern="0" spc="-20" dirty="0">
                          <a:solidFill>
                            <a:srgbClr val="000000">
                              <a:alpha val="100000"/>
                            </a:srgbClr>
                          </a:solidFill>
                          <a:latin typeface="SimSun"/>
                          <a:ea typeface="SimSun"/>
                          <a:cs typeface="SimSun"/>
                        </a:rPr>
                        <a:t>支持我司后续项目实施（</a:t>
                      </a:r>
                      <a:r>
                        <a:rPr sz="900" kern="0" spc="-20" dirty="0">
                          <a:solidFill>
                            <a:srgbClr val="000000">
                              <a:alpha val="100000"/>
                            </a:srgbClr>
                          </a:solidFill>
                          <a:latin typeface="Times New Roman"/>
                          <a:ea typeface="Times New Roman"/>
                          <a:cs typeface="Times New Roman"/>
                        </a:rPr>
                        <a:t>N  </a:t>
                      </a:r>
                      <a:r>
                        <a:rPr sz="900" kern="0" spc="-20" dirty="0">
                          <a:solidFill>
                            <a:srgbClr val="000000">
                              <a:alpha val="100000"/>
                            </a:srgbClr>
                          </a:solidFill>
                          <a:latin typeface="SimSun"/>
                          <a:ea typeface="SimSun"/>
                          <a:cs typeface="SimSun"/>
                        </a:rPr>
                        <a:t>项</a:t>
                      </a:r>
                      <a:r>
                        <a:rPr sz="900" kern="0" spc="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目按照双方共同达成的时间表实施</a:t>
                      </a:r>
                      <a:r>
                        <a:rPr sz="900" kern="0" spc="0" dirty="0">
                          <a:solidFill>
                            <a:srgbClr val="000000">
                              <a:alpha val="100000"/>
                            </a:srgbClr>
                          </a:solidFill>
                          <a:latin typeface="SimSun"/>
                          <a:ea typeface="SimSun"/>
                          <a:cs typeface="SimSun"/>
                        </a:rPr>
                        <a:t>）；</a:t>
                      </a:r>
                      <a:endParaRPr lang="SimSun" altLang="SimSun" sz="900" dirty="0"/>
                    </a:p>
                    <a:p>
                      <a:pPr marL="75564" algn="l" rtl="0" eaLnBrk="0">
                        <a:lnSpc>
                          <a:spcPct val="83000"/>
                        </a:lnSpc>
                        <a:spcBef>
                          <a:spcPts val="539"/>
                        </a:spcBef>
                        <a:tabLst/>
                      </a:pPr>
                      <a:r>
                        <a:rPr sz="900" kern="0" spc="-20" dirty="0">
                          <a:solidFill>
                            <a:srgbClr val="000000">
                              <a:alpha val="100000"/>
                            </a:srgbClr>
                          </a:solidFill>
                          <a:latin typeface="SimSun"/>
                          <a:ea typeface="SimSun"/>
                          <a:cs typeface="SimSun"/>
                        </a:rPr>
                        <a:t>考察费用不超过预算（</a:t>
                      </a:r>
                      <a:r>
                        <a:rPr sz="900" kern="0" spc="-30" dirty="0">
                          <a:solidFill>
                            <a:srgbClr val="000000">
                              <a:alpha val="100000"/>
                            </a:srgbClr>
                          </a:solidFill>
                          <a:latin typeface="Times New Roman"/>
                          <a:ea typeface="Times New Roman"/>
                          <a:cs typeface="Times New Roman"/>
                        </a:rPr>
                        <a:t>20 </a:t>
                      </a:r>
                      <a:r>
                        <a:rPr sz="900" kern="0" spc="-30" dirty="0">
                          <a:solidFill>
                            <a:srgbClr val="000000">
                              <a:alpha val="100000"/>
                            </a:srgbClr>
                          </a:solidFill>
                          <a:latin typeface="SimSun"/>
                          <a:ea typeface="SimSun"/>
                          <a:cs typeface="SimSun"/>
                        </a:rPr>
                        <a:t>万元）</a:t>
                      </a:r>
                      <a:endParaRPr lang="SimSun" altLang="SimSun" sz="900" dirty="0"/>
                    </a:p>
                    <a:p>
                      <a:pPr marL="78105" algn="l" rtl="0" eaLnBrk="0">
                        <a:lnSpc>
                          <a:spcPts val="1559"/>
                        </a:lnSpc>
                        <a:tabLst/>
                      </a:pPr>
                      <a:r>
                        <a:rPr sz="800" kern="0" spc="10" dirty="0">
                          <a:solidFill>
                            <a:srgbClr val="000000">
                              <a:alpha val="100000"/>
                            </a:srgbClr>
                          </a:solidFill>
                          <a:latin typeface="SimSun"/>
                          <a:ea typeface="SimSun"/>
                          <a:cs typeface="SimSun"/>
                        </a:rPr>
                        <a:t>则项目成功。</a:t>
                      </a:r>
                      <a:endParaRPr lang="SimSun" altLang="SimSun" sz="8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gridSpan="10">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600075">
                <a:tc gridSpan="10">
                  <a:txBody>
                    <a:bodyPr/>
                    <a:lstStyle/>
                    <a:p>
                      <a:pPr algn="l" rtl="0" eaLnBrk="0">
                        <a:lnSpc>
                          <a:spcPct val="101000"/>
                        </a:lnSpc>
                        <a:tabLst/>
                      </a:pPr>
                      <a:endParaRPr lang="Arial" altLang="Arial" sz="300" dirty="0"/>
                    </a:p>
                    <a:p>
                      <a:pPr marL="75564" algn="l" rtl="0" eaLnBrk="0">
                        <a:lnSpc>
                          <a:spcPct val="94000"/>
                        </a:lnSpc>
                        <a:tabLst/>
                      </a:pPr>
                      <a:r>
                        <a:rPr sz="900" kern="0" spc="-40" dirty="0">
                          <a:solidFill>
                            <a:srgbClr val="000000">
                              <a:alpha val="100000"/>
                            </a:srgbClr>
                          </a:solidFill>
                          <a:latin typeface="SimSun"/>
                          <a:ea typeface="SimSun"/>
                          <a:cs typeface="SimSun"/>
                        </a:rPr>
                        <a:t>假定： </a:t>
                      </a:r>
                      <a:r>
                        <a:rPr sz="900" kern="0" spc="-40" dirty="0">
                          <a:solidFill>
                            <a:srgbClr val="000000">
                              <a:alpha val="100000"/>
                            </a:srgbClr>
                          </a:solidFill>
                          <a:latin typeface="Times New Roman"/>
                          <a:ea typeface="Times New Roman"/>
                          <a:cs typeface="Times New Roman"/>
                        </a:rPr>
                        <a:t>1</a:t>
                      </a:r>
                      <a:r>
                        <a:rPr sz="900" kern="0" spc="-40" dirty="0">
                          <a:solidFill>
                            <a:srgbClr val="000000">
                              <a:alpha val="100000"/>
                            </a:srgbClr>
                          </a:solidFill>
                          <a:latin typeface="SimSun"/>
                          <a:ea typeface="SimSun"/>
                          <a:cs typeface="SimSun"/>
                        </a:rPr>
                        <a:t>、假定客户能行；</a:t>
                      </a:r>
                      <a:r>
                        <a:rPr sz="900" kern="0" spc="22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2</a:t>
                      </a:r>
                      <a:r>
                        <a:rPr sz="900" kern="0" spc="-40" dirty="0">
                          <a:solidFill>
                            <a:srgbClr val="000000">
                              <a:alpha val="100000"/>
                            </a:srgbClr>
                          </a:solidFill>
                          <a:latin typeface="SimSun"/>
                          <a:ea typeface="SimSun"/>
                          <a:cs typeface="SimSun"/>
                        </a:rPr>
                        <a:t>、假定我司内部接待资源都能落实；</a:t>
                      </a:r>
                      <a:r>
                        <a:rPr sz="900" kern="0" spc="25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3</a:t>
                      </a:r>
                      <a:r>
                        <a:rPr sz="900" kern="0" spc="-40" dirty="0">
                          <a:solidFill>
                            <a:srgbClr val="000000">
                              <a:alpha val="100000"/>
                            </a:srgbClr>
                          </a:solidFill>
                          <a:latin typeface="SimSun"/>
                          <a:ea typeface="SimSun"/>
                          <a:cs typeface="SimSun"/>
                        </a:rPr>
                        <a:t>、假定我司以外的接待资源都能获得（如签证、国际</a:t>
                      </a:r>
                      <a:r>
                        <a:rPr sz="900" kern="0" spc="-50" dirty="0">
                          <a:solidFill>
                            <a:srgbClr val="000000">
                              <a:alpha val="100000"/>
                            </a:srgbClr>
                          </a:solidFill>
                          <a:latin typeface="SimSun"/>
                          <a:ea typeface="SimSun"/>
                          <a:cs typeface="SimSun"/>
                        </a:rPr>
                        <a:t>机票等）</a:t>
                      </a:r>
                      <a:endParaRPr lang="SimSun" altLang="SimSun" sz="900" dirty="0"/>
                    </a:p>
                    <a:p>
                      <a:pPr algn="l" rtl="0" eaLnBrk="0">
                        <a:lnSpc>
                          <a:spcPct val="115000"/>
                        </a:lnSpc>
                        <a:tabLst/>
                      </a:pPr>
                      <a:endParaRPr lang="Arial" altLang="Arial" sz="400" dirty="0"/>
                    </a:p>
                    <a:p>
                      <a:pPr marL="76835" algn="l" rtl="0" eaLnBrk="0">
                        <a:lnSpc>
                          <a:spcPct val="119000"/>
                        </a:lnSpc>
                        <a:spcBef>
                          <a:spcPts val="1"/>
                        </a:spcBef>
                        <a:tabLst/>
                      </a:pPr>
                      <a:r>
                        <a:rPr sz="900" kern="0" spc="-30" dirty="0">
                          <a:solidFill>
                            <a:srgbClr val="000000">
                              <a:alpha val="100000"/>
                            </a:srgbClr>
                          </a:solidFill>
                          <a:latin typeface="SimSun"/>
                          <a:ea typeface="SimSun"/>
                          <a:cs typeface="SimSun"/>
                        </a:rPr>
                        <a:t>约束： </a:t>
                      </a:r>
                      <a:r>
                        <a:rPr sz="900" kern="0" spc="-30" dirty="0">
                          <a:solidFill>
                            <a:srgbClr val="000000">
                              <a:alpha val="100000"/>
                            </a:srgbClr>
                          </a:solidFill>
                          <a:latin typeface="Times New Roman"/>
                          <a:ea typeface="Times New Roman"/>
                          <a:cs typeface="Times New Roman"/>
                        </a:rPr>
                        <a:t>1</a:t>
                      </a:r>
                      <a:r>
                        <a:rPr sz="900" kern="0" spc="-30" dirty="0">
                          <a:solidFill>
                            <a:srgbClr val="000000">
                              <a:alpha val="100000"/>
                            </a:srgbClr>
                          </a:solidFill>
                          <a:latin typeface="SimSun"/>
                          <a:ea typeface="SimSun"/>
                          <a:cs typeface="SimSun"/>
                        </a:rPr>
                        <a:t>、客户考察必须在 </a:t>
                      </a:r>
                      <a:r>
                        <a:rPr sz="900" kern="0" spc="-30" dirty="0">
                          <a:solidFill>
                            <a:srgbClr val="000000">
                              <a:alpha val="100000"/>
                            </a:srgbClr>
                          </a:solidFill>
                          <a:latin typeface="Times New Roman"/>
                          <a:ea typeface="Times New Roman"/>
                          <a:cs typeface="Times New Roman"/>
                        </a:rPr>
                        <a:t>7  </a:t>
                      </a:r>
                      <a:r>
                        <a:rPr sz="900" kern="0" spc="-30" dirty="0">
                          <a:solidFill>
                            <a:srgbClr val="000000">
                              <a:alpha val="100000"/>
                            </a:srgbClr>
                          </a:solidFill>
                          <a:latin typeface="SimSun"/>
                          <a:ea typeface="SimSun"/>
                          <a:cs typeface="SimSun"/>
                        </a:rPr>
                        <a:t>月底之前完成；</a:t>
                      </a:r>
                      <a:r>
                        <a:rPr sz="900" kern="0" spc="22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2</a:t>
                      </a:r>
                      <a:r>
                        <a:rPr sz="900" kern="0" spc="-30" dirty="0">
                          <a:solidFill>
                            <a:srgbClr val="000000">
                              <a:alpha val="100000"/>
                            </a:srgbClr>
                          </a:solidFill>
                          <a:latin typeface="SimSun"/>
                          <a:ea typeface="SimSun"/>
                          <a:cs typeface="SimSun"/>
                        </a:rPr>
                        <a:t>、</a:t>
                      </a:r>
                      <a:r>
                        <a:rPr sz="900" kern="0" spc="-40" dirty="0">
                          <a:solidFill>
                            <a:srgbClr val="000000">
                              <a:alpha val="100000"/>
                            </a:srgbClr>
                          </a:solidFill>
                          <a:latin typeface="SimSun"/>
                          <a:ea typeface="SimSun"/>
                          <a:cs typeface="SimSun"/>
                        </a:rPr>
                        <a:t>必须安排客户住在离公司车程半个小时以内的五星级酒店；</a:t>
                      </a:r>
                      <a:r>
                        <a:rPr sz="900" kern="0" spc="24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3</a:t>
                      </a:r>
                      <a:r>
                        <a:rPr sz="900" kern="0" spc="-40" dirty="0">
                          <a:solidFill>
                            <a:srgbClr val="000000">
                              <a:alpha val="100000"/>
                            </a:srgbClr>
                          </a:solidFill>
                          <a:latin typeface="SimSun"/>
                          <a:ea typeface="SimSun"/>
                          <a:cs typeface="SimSun"/>
                        </a:rPr>
                        <a:t>、必须安排公司至少  </a:t>
                      </a:r>
                      <a:r>
                        <a:rPr sz="900" kern="0" spc="-20" dirty="0">
                          <a:solidFill>
                            <a:srgbClr val="000000">
                              <a:alpha val="100000"/>
                            </a:srgbClr>
                          </a:solidFill>
                          <a:latin typeface="SimSun"/>
                          <a:ea typeface="SimSun"/>
                          <a:cs typeface="SimSun"/>
                        </a:rPr>
                        <a:t>一位对等级级别的高层接待。</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gridSpan="10">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3">
                  <a:txBody>
                    <a:bodyPr/>
                    <a:lstStyle/>
                    <a:p>
                      <a:pPr algn="l" rtl="0" eaLnBrk="0">
                        <a:lnSpc>
                          <a:spcPct val="149000"/>
                        </a:lnSpc>
                        <a:tabLst/>
                      </a:pPr>
                      <a:endParaRPr lang="Arial" altLang="Arial" sz="200" dirty="0"/>
                    </a:p>
                    <a:p>
                      <a:pPr marL="540384" algn="l" rtl="0" eaLnBrk="0">
                        <a:lnSpc>
                          <a:spcPct val="95000"/>
                        </a:lnSpc>
                        <a:spcBef>
                          <a:spcPts val="1"/>
                        </a:spcBef>
                        <a:tabLst/>
                      </a:pPr>
                      <a:r>
                        <a:rPr sz="900" kern="0" spc="-10" dirty="0">
                          <a:solidFill>
                            <a:srgbClr val="000000">
                              <a:alpha val="100000"/>
                            </a:srgbClr>
                          </a:solidFill>
                          <a:latin typeface="SimSun"/>
                          <a:ea typeface="SimSun"/>
                          <a:cs typeface="SimSun"/>
                        </a:rPr>
                        <a:t>姓名 </a:t>
                      </a:r>
                      <a:r>
                        <a:rPr sz="900" kern="0" spc="-10" dirty="0">
                          <a:solidFill>
                            <a:srgbClr val="000000">
                              <a:alpha val="100000"/>
                            </a:srgbClr>
                          </a:solidFill>
                          <a:latin typeface="Times New Roman"/>
                          <a:ea typeface="Times New Roman"/>
                          <a:cs typeface="Times New Roman"/>
                        </a:rPr>
                        <a:t>name</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49000"/>
                        </a:lnSpc>
                        <a:tabLst/>
                      </a:pPr>
                      <a:endParaRPr lang="Arial" altLang="Arial" sz="200" dirty="0"/>
                    </a:p>
                    <a:p>
                      <a:pPr marL="345440" algn="l" rtl="0" eaLnBrk="0">
                        <a:lnSpc>
                          <a:spcPct val="95000"/>
                        </a:lnSpc>
                        <a:spcBef>
                          <a:spcPts val="1"/>
                        </a:spcBef>
                        <a:tabLst/>
                      </a:pPr>
                      <a:r>
                        <a:rPr sz="900" kern="0" spc="-60" dirty="0">
                          <a:solidFill>
                            <a:srgbClr val="000000">
                              <a:alpha val="100000"/>
                            </a:srgbClr>
                          </a:solidFill>
                          <a:latin typeface="SimSun"/>
                          <a:ea typeface="SimSun"/>
                          <a:cs typeface="SimSun"/>
                        </a:rPr>
                        <a:t>类别（加下拉菜单）</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49000"/>
                        </a:lnSpc>
                        <a:tabLst/>
                      </a:pPr>
                      <a:endParaRPr lang="Arial" altLang="Arial" sz="200" dirty="0"/>
                    </a:p>
                    <a:p>
                      <a:pPr marL="748665" algn="l" rtl="0" eaLnBrk="0">
                        <a:lnSpc>
                          <a:spcPct val="95000"/>
                        </a:lnSpc>
                        <a:spcBef>
                          <a:spcPts val="1"/>
                        </a:spcBef>
                        <a:tabLst/>
                      </a:pPr>
                      <a:r>
                        <a:rPr sz="900" kern="0" spc="-20" dirty="0">
                          <a:solidFill>
                            <a:srgbClr val="000000">
                              <a:alpha val="100000"/>
                            </a:srgbClr>
                          </a:solidFill>
                          <a:latin typeface="SimSun"/>
                          <a:ea typeface="SimSun"/>
                          <a:cs typeface="SimSun"/>
                        </a:rPr>
                        <a:t>部门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689609" algn="l" rtl="0" eaLnBrk="0">
                        <a:lnSpc>
                          <a:spcPct val="95000"/>
                        </a:lnSpc>
                        <a:spcBef>
                          <a:spcPts val="1"/>
                        </a:spcBef>
                        <a:tabLst/>
                      </a:pPr>
                      <a:r>
                        <a:rPr sz="900" kern="0" spc="-20" dirty="0">
                          <a:solidFill>
                            <a:srgbClr val="000000">
                              <a:alpha val="100000"/>
                            </a:srgbClr>
                          </a:solidFill>
                          <a:latin typeface="SimSun"/>
                          <a:ea typeface="SimSun"/>
                          <a:cs typeface="SimSun"/>
                        </a:rPr>
                        <a:t>职务</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3">
                  <a:txBody>
                    <a:bodyPr/>
                    <a:lstStyle/>
                    <a:p>
                      <a:pPr algn="l" rtl="0" eaLnBrk="0">
                        <a:lnSpc>
                          <a:spcPct val="102000"/>
                        </a:lnSpc>
                        <a:tabLst/>
                      </a:pPr>
                      <a:endParaRPr lang="Arial" altLang="Arial" sz="300" dirty="0"/>
                    </a:p>
                    <a:p>
                      <a:pPr marL="694690" algn="l" rtl="0" eaLnBrk="0">
                        <a:lnSpc>
                          <a:spcPct val="95000"/>
                        </a:lnSpc>
                        <a:spcBef>
                          <a:spcPts val="1"/>
                        </a:spcBef>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1000"/>
                        </a:lnSpc>
                        <a:tabLst/>
                      </a:pPr>
                      <a:endParaRPr lang="Arial" altLang="Arial" sz="300" dirty="0"/>
                    </a:p>
                    <a:p>
                      <a:pPr marL="576580" algn="l" rtl="0" eaLnBrk="0">
                        <a:lnSpc>
                          <a:spcPct val="95000"/>
                        </a:lnSpc>
                        <a:spcBef>
                          <a:spcPts val="1"/>
                        </a:spcBef>
                        <a:tabLst/>
                      </a:pPr>
                      <a:r>
                        <a:rPr sz="900" kern="0" spc="-10" dirty="0">
                          <a:solidFill>
                            <a:srgbClr val="000000">
                              <a:alpha val="100000"/>
                            </a:srgbClr>
                          </a:solidFill>
                          <a:latin typeface="SimSun"/>
                          <a:ea typeface="SimSun"/>
                          <a:cs typeface="SimSun"/>
                        </a:rPr>
                        <a:t>项目赞助人</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300" dirty="0"/>
                    </a:p>
                    <a:p>
                      <a:pPr marL="574040" algn="l" rtl="0" eaLnBrk="0">
                        <a:lnSpc>
                          <a:spcPct val="95000"/>
                        </a:lnSpc>
                        <a:spcBef>
                          <a:spcPts val="2"/>
                        </a:spcBef>
                        <a:tabLst/>
                      </a:pPr>
                      <a:r>
                        <a:rPr sz="900" kern="0" spc="-30" dirty="0">
                          <a:solidFill>
                            <a:srgbClr val="000000">
                              <a:alpha val="100000"/>
                            </a:srgbClr>
                          </a:solidFill>
                          <a:latin typeface="Times New Roman"/>
                          <a:ea typeface="Times New Roman"/>
                          <a:cs typeface="Times New Roman"/>
                        </a:rPr>
                        <a:t>A</a:t>
                      </a:r>
                      <a:r>
                        <a:rPr sz="900" kern="0" spc="15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国代表处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690244" algn="l" rtl="0" eaLnBrk="0">
                        <a:lnSpc>
                          <a:spcPct val="95000"/>
                        </a:lnSpc>
                        <a:spcBef>
                          <a:spcPts val="2"/>
                        </a:spcBef>
                        <a:tabLst/>
                      </a:pPr>
                      <a:r>
                        <a:rPr sz="900" kern="0" spc="-20" dirty="0">
                          <a:solidFill>
                            <a:srgbClr val="000000">
                              <a:alpha val="100000"/>
                            </a:srgbClr>
                          </a:solidFill>
                          <a:latin typeface="SimSun"/>
                          <a:ea typeface="SimSun"/>
                          <a:cs typeface="SimSun"/>
                        </a:rPr>
                        <a:t>代表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3">
                  <a:txBody>
                    <a:bodyPr/>
                    <a:lstStyle/>
                    <a:p>
                      <a:pPr algn="l" rtl="0" eaLnBrk="0">
                        <a:lnSpc>
                          <a:spcPct val="149000"/>
                        </a:lnSpc>
                        <a:tabLst/>
                      </a:pPr>
                      <a:endParaRPr lang="Arial" altLang="Arial" sz="200" dirty="0"/>
                    </a:p>
                    <a:p>
                      <a:pPr marL="695325" algn="l" rtl="0" eaLnBrk="0">
                        <a:lnSpc>
                          <a:spcPct val="96000"/>
                        </a:lnSpc>
                        <a:spcBef>
                          <a:spcPts val="2"/>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300" dirty="0"/>
                    </a:p>
                    <a:p>
                      <a:pPr marL="633730" algn="l" rtl="0" eaLnBrk="0">
                        <a:lnSpc>
                          <a:spcPct val="95000"/>
                        </a:lnSpc>
                        <a:spcBef>
                          <a:spcPts val="3"/>
                        </a:spcBef>
                        <a:tabLst/>
                      </a:pPr>
                      <a:r>
                        <a:rPr sz="900" kern="0" spc="-10" dirty="0">
                          <a:solidFill>
                            <a:srgbClr val="000000">
                              <a:alpha val="100000"/>
                            </a:srgbClr>
                          </a:solidFill>
                          <a:latin typeface="SimSun"/>
                          <a:ea typeface="SimSun"/>
                          <a:cs typeface="SimSun"/>
                        </a:rPr>
                        <a:t>项目经理</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49000"/>
                        </a:lnSpc>
                        <a:tabLst/>
                      </a:pPr>
                      <a:endParaRPr lang="Arial" altLang="Arial" sz="200" dirty="0"/>
                    </a:p>
                    <a:p>
                      <a:pPr marL="230504" algn="l" rtl="0" eaLnBrk="0">
                        <a:lnSpc>
                          <a:spcPct val="95000"/>
                        </a:lnSpc>
                        <a:spcBef>
                          <a:spcPts val="2"/>
                        </a:spcBef>
                        <a:tabLst/>
                      </a:pPr>
                      <a:r>
                        <a:rPr sz="900" kern="0" spc="-10" dirty="0">
                          <a:solidFill>
                            <a:srgbClr val="000000">
                              <a:alpha val="100000"/>
                            </a:srgbClr>
                          </a:solidFill>
                          <a:latin typeface="SimSun"/>
                          <a:ea typeface="SimSun"/>
                          <a:cs typeface="SimSun"/>
                        </a:rPr>
                        <a:t>总部</a:t>
                      </a:r>
                      <a:r>
                        <a:rPr sz="900" kern="0" spc="-18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VIP </a:t>
                      </a:r>
                      <a:r>
                        <a:rPr sz="900" kern="0" spc="-10" dirty="0">
                          <a:solidFill>
                            <a:srgbClr val="000000">
                              <a:alpha val="100000"/>
                            </a:srgbClr>
                          </a:solidFill>
                          <a:latin typeface="SimSun"/>
                          <a:ea typeface="SimSun"/>
                          <a:cs typeface="SimSun"/>
                        </a:rPr>
                        <a:t>客户接待策划处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577215" algn="l" rtl="0" eaLnBrk="0">
                        <a:lnSpc>
                          <a:spcPct val="95000"/>
                        </a:lnSpc>
                        <a:spcBef>
                          <a:spcPts val="3"/>
                        </a:spcBef>
                        <a:tabLst/>
                      </a:pPr>
                      <a:r>
                        <a:rPr sz="900" kern="0" spc="-20" dirty="0">
                          <a:solidFill>
                            <a:srgbClr val="000000">
                              <a:alpha val="100000"/>
                            </a:srgbClr>
                          </a:solidFill>
                          <a:latin typeface="SimSun"/>
                          <a:ea typeface="SimSun"/>
                          <a:cs typeface="SimSun"/>
                        </a:rPr>
                        <a:t>策划经理</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3">
                  <a:txBody>
                    <a:bodyPr/>
                    <a:lstStyle/>
                    <a:p>
                      <a:pPr algn="l" rtl="0" eaLnBrk="0">
                        <a:lnSpc>
                          <a:spcPct val="101000"/>
                        </a:lnSpc>
                        <a:tabLst/>
                      </a:pPr>
                      <a:endParaRPr lang="Arial" altLang="Arial" sz="300" dirty="0"/>
                    </a:p>
                    <a:p>
                      <a:pPr marL="694055" algn="l" rtl="0" eaLnBrk="0">
                        <a:lnSpc>
                          <a:spcPct val="99000"/>
                        </a:lnSpc>
                        <a:spcBef>
                          <a:spcPts val="1"/>
                        </a:spcBef>
                        <a:tabLst/>
                      </a:pPr>
                      <a:r>
                        <a:rPr sz="900" kern="0" spc="-20" dirty="0">
                          <a:solidFill>
                            <a:srgbClr val="000000">
                              <a:alpha val="100000"/>
                            </a:srgbClr>
                          </a:solidFill>
                          <a:latin typeface="SimSun"/>
                          <a:ea typeface="SimSun"/>
                          <a:cs typeface="SimSun"/>
                        </a:rPr>
                        <a:t>王五</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300" dirty="0"/>
                    </a:p>
                    <a:p>
                      <a:pPr marL="576580" algn="l" rtl="0" eaLnBrk="0">
                        <a:lnSpc>
                          <a:spcPct val="95000"/>
                        </a:lnSpc>
                        <a:spcBef>
                          <a:spcPts val="2"/>
                        </a:spcBef>
                        <a:tabLst/>
                      </a:pPr>
                      <a:r>
                        <a:rPr sz="900" kern="0" spc="-10" dirty="0">
                          <a:solidFill>
                            <a:srgbClr val="000000">
                              <a:alpha val="100000"/>
                            </a:srgbClr>
                          </a:solidFill>
                          <a:latin typeface="SimSun"/>
                          <a:ea typeface="SimSun"/>
                          <a:cs typeface="SimSun"/>
                        </a:rPr>
                        <a:t>项目组成员</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49000"/>
                        </a:lnSpc>
                        <a:tabLst/>
                      </a:pPr>
                      <a:endParaRPr lang="Arial" altLang="Arial" sz="200" dirty="0"/>
                    </a:p>
                    <a:p>
                      <a:pPr marL="396875" algn="l" rtl="0" eaLnBrk="0">
                        <a:lnSpc>
                          <a:spcPct val="95000"/>
                        </a:lnSpc>
                        <a:spcBef>
                          <a:spcPts val="1"/>
                        </a:spcBef>
                        <a:tabLst/>
                      </a:pPr>
                      <a:r>
                        <a:rPr sz="900" kern="0" spc="-10" dirty="0">
                          <a:solidFill>
                            <a:srgbClr val="000000">
                              <a:alpha val="100000"/>
                            </a:srgbClr>
                          </a:solidFill>
                          <a:latin typeface="Times New Roman"/>
                          <a:ea typeface="Times New Roman"/>
                          <a:cs typeface="Times New Roman"/>
                        </a:rPr>
                        <a:t>A </a:t>
                      </a:r>
                      <a:r>
                        <a:rPr sz="900" kern="0" spc="-10" dirty="0">
                          <a:solidFill>
                            <a:srgbClr val="000000">
                              <a:alpha val="100000"/>
                            </a:srgbClr>
                          </a:solidFill>
                          <a:latin typeface="SimSun"/>
                          <a:ea typeface="SimSun"/>
                          <a:cs typeface="SimSun"/>
                        </a:rPr>
                        <a:t>代表处</a:t>
                      </a:r>
                      <a:r>
                        <a:rPr sz="900" kern="0" spc="-21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T</a:t>
                      </a:r>
                      <a:r>
                        <a:rPr sz="900" kern="0" spc="5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SimSun"/>
                          <a:ea typeface="SimSun"/>
                          <a:cs typeface="SimSun"/>
                        </a:rPr>
                        <a:t>客户群</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577215" algn="l" rtl="0" eaLnBrk="0">
                        <a:lnSpc>
                          <a:spcPct val="95000"/>
                        </a:lnSpc>
                        <a:spcBef>
                          <a:spcPts val="2"/>
                        </a:spcBef>
                        <a:tabLst/>
                      </a:pPr>
                      <a:r>
                        <a:rPr sz="900" kern="0" spc="-20" dirty="0">
                          <a:solidFill>
                            <a:srgbClr val="000000">
                              <a:alpha val="100000"/>
                            </a:srgbClr>
                          </a:solidFill>
                          <a:latin typeface="SimSun"/>
                          <a:ea typeface="SimSun"/>
                          <a:cs typeface="SimSun"/>
                        </a:rPr>
                        <a:t>客户经理</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3">
                  <a:txBody>
                    <a:bodyPr/>
                    <a:lstStyle/>
                    <a:p>
                      <a:pPr algn="l" rtl="0" eaLnBrk="0">
                        <a:lnSpc>
                          <a:spcPct val="103000"/>
                        </a:lnSpc>
                        <a:tabLst/>
                      </a:pPr>
                      <a:endParaRPr lang="Arial" altLang="Arial" sz="300" dirty="0"/>
                    </a:p>
                    <a:p>
                      <a:pPr marL="692784" algn="l" rtl="0" eaLnBrk="0">
                        <a:lnSpc>
                          <a:spcPct val="96000"/>
                        </a:lnSpc>
                        <a:spcBef>
                          <a:spcPts val="1"/>
                        </a:spcBef>
                        <a:tabLst/>
                      </a:pPr>
                      <a:r>
                        <a:rPr sz="900" kern="0" spc="-20" dirty="0">
                          <a:solidFill>
                            <a:srgbClr val="000000">
                              <a:alpha val="100000"/>
                            </a:srgbClr>
                          </a:solidFill>
                          <a:latin typeface="SimSun"/>
                          <a:ea typeface="SimSun"/>
                          <a:cs typeface="SimSun"/>
                        </a:rPr>
                        <a:t>赵六</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1000"/>
                        </a:lnSpc>
                        <a:tabLst/>
                      </a:pPr>
                      <a:endParaRPr lang="Arial" altLang="Arial" sz="300" dirty="0"/>
                    </a:p>
                    <a:p>
                      <a:pPr marL="576580" algn="l" rtl="0" eaLnBrk="0">
                        <a:lnSpc>
                          <a:spcPct val="95000"/>
                        </a:lnSpc>
                        <a:spcBef>
                          <a:spcPts val="1"/>
                        </a:spcBef>
                        <a:tabLst/>
                      </a:pPr>
                      <a:r>
                        <a:rPr sz="900" kern="0" spc="-10" dirty="0">
                          <a:solidFill>
                            <a:srgbClr val="000000">
                              <a:alpha val="100000"/>
                            </a:srgbClr>
                          </a:solidFill>
                          <a:latin typeface="SimSun"/>
                          <a:ea typeface="SimSun"/>
                          <a:cs typeface="SimSun"/>
                        </a:rPr>
                        <a:t>项目组成员</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300" dirty="0"/>
                    </a:p>
                    <a:p>
                      <a:pPr marL="466090" algn="l" rtl="0" eaLnBrk="0">
                        <a:lnSpc>
                          <a:spcPct val="95000"/>
                        </a:lnSpc>
                        <a:spcBef>
                          <a:spcPts val="2"/>
                        </a:spcBef>
                        <a:tabLst/>
                      </a:pPr>
                      <a:r>
                        <a:rPr sz="900" kern="0" spc="-10" dirty="0">
                          <a:solidFill>
                            <a:srgbClr val="000000">
                              <a:alpha val="100000"/>
                            </a:srgbClr>
                          </a:solidFill>
                          <a:latin typeface="SimSun"/>
                          <a:ea typeface="SimSun"/>
                          <a:cs typeface="SimSun"/>
                        </a:rPr>
                        <a:t>总部技术服务部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1000"/>
                        </a:lnSpc>
                        <a:tabLst/>
                      </a:pPr>
                      <a:endParaRPr lang="Arial" altLang="Arial" sz="300" dirty="0"/>
                    </a:p>
                    <a:p>
                      <a:pPr marL="457834" algn="l" rtl="0" eaLnBrk="0">
                        <a:lnSpc>
                          <a:spcPct val="95000"/>
                        </a:lnSpc>
                        <a:spcBef>
                          <a:spcPts val="1"/>
                        </a:spcBef>
                        <a:tabLst/>
                      </a:pPr>
                      <a:r>
                        <a:rPr sz="900" kern="0" spc="0" dirty="0">
                          <a:solidFill>
                            <a:srgbClr val="000000">
                              <a:alpha val="100000"/>
                            </a:srgbClr>
                          </a:solidFill>
                          <a:latin typeface="Times New Roman"/>
                          <a:ea typeface="Times New Roman"/>
                          <a:cs typeface="Times New Roman"/>
                        </a:rPr>
                        <a:t>N </a:t>
                      </a:r>
                      <a:r>
                        <a:rPr sz="900" kern="0" spc="0" dirty="0">
                          <a:solidFill>
                            <a:srgbClr val="000000">
                              <a:alpha val="100000"/>
                            </a:srgbClr>
                          </a:solidFill>
                          <a:latin typeface="SimSun"/>
                          <a:ea typeface="SimSun"/>
                          <a:cs typeface="SimSun"/>
                        </a:rPr>
                        <a:t>项目接口人</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3">
                  <a:txBody>
                    <a:bodyPr/>
                    <a:lstStyle/>
                    <a:p>
                      <a:pPr algn="l" rtl="0" eaLnBrk="0">
                        <a:lnSpc>
                          <a:spcPct val="149000"/>
                        </a:lnSpc>
                        <a:tabLst/>
                      </a:pPr>
                      <a:endParaRPr lang="Arial" altLang="Arial" sz="200" dirty="0"/>
                    </a:p>
                    <a:p>
                      <a:pPr marL="694055" algn="l" rtl="0" eaLnBrk="0">
                        <a:lnSpc>
                          <a:spcPct val="95000"/>
                        </a:lnSpc>
                        <a:spcBef>
                          <a:spcPts val="2"/>
                        </a:spcBef>
                        <a:tabLst/>
                      </a:pPr>
                      <a:r>
                        <a:rPr sz="900" kern="0" spc="-20" dirty="0">
                          <a:solidFill>
                            <a:srgbClr val="000000">
                              <a:alpha val="100000"/>
                            </a:srgbClr>
                          </a:solidFill>
                          <a:latin typeface="SimSun"/>
                          <a:ea typeface="SimSun"/>
                          <a:cs typeface="SimSun"/>
                        </a:rPr>
                        <a:t>吴丹</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300" dirty="0"/>
                    </a:p>
                    <a:p>
                      <a:pPr marL="576580" algn="l" rtl="0" eaLnBrk="0">
                        <a:lnSpc>
                          <a:spcPct val="95000"/>
                        </a:lnSpc>
                        <a:spcBef>
                          <a:spcPts val="3"/>
                        </a:spcBef>
                        <a:tabLst/>
                      </a:pPr>
                      <a:r>
                        <a:rPr sz="900" kern="0" spc="-10" dirty="0">
                          <a:solidFill>
                            <a:srgbClr val="000000">
                              <a:alpha val="100000"/>
                            </a:srgbClr>
                          </a:solidFill>
                          <a:latin typeface="SimSun"/>
                          <a:ea typeface="SimSun"/>
                          <a:cs typeface="SimSun"/>
                        </a:rPr>
                        <a:t>项目组成员</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1000"/>
                        </a:lnSpc>
                        <a:tabLst/>
                      </a:pPr>
                      <a:endParaRPr lang="Arial" altLang="Arial" sz="300" dirty="0"/>
                    </a:p>
                    <a:p>
                      <a:pPr marL="580390" algn="l" rtl="0" eaLnBrk="0">
                        <a:lnSpc>
                          <a:spcPct val="94000"/>
                        </a:lnSpc>
                        <a:spcBef>
                          <a:spcPts val="3"/>
                        </a:spcBef>
                        <a:tabLst/>
                      </a:pPr>
                      <a:r>
                        <a:rPr sz="900" kern="0" spc="-20" dirty="0">
                          <a:solidFill>
                            <a:srgbClr val="000000">
                              <a:alpha val="100000"/>
                            </a:srgbClr>
                          </a:solidFill>
                          <a:latin typeface="SimSun"/>
                          <a:ea typeface="SimSun"/>
                          <a:cs typeface="SimSun"/>
                        </a:rPr>
                        <a:t>总部供应链</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457834" algn="l" rtl="0" eaLnBrk="0">
                        <a:lnSpc>
                          <a:spcPct val="95000"/>
                        </a:lnSpc>
                        <a:spcBef>
                          <a:spcPts val="3"/>
                        </a:spcBef>
                        <a:tabLst/>
                      </a:pPr>
                      <a:r>
                        <a:rPr sz="900" kern="0" spc="0" dirty="0">
                          <a:solidFill>
                            <a:srgbClr val="000000">
                              <a:alpha val="100000"/>
                            </a:srgbClr>
                          </a:solidFill>
                          <a:latin typeface="Times New Roman"/>
                          <a:ea typeface="Times New Roman"/>
                          <a:cs typeface="Times New Roman"/>
                        </a:rPr>
                        <a:t>N </a:t>
                      </a:r>
                      <a:r>
                        <a:rPr sz="900" kern="0" spc="0" dirty="0">
                          <a:solidFill>
                            <a:srgbClr val="000000">
                              <a:alpha val="100000"/>
                            </a:srgbClr>
                          </a:solidFill>
                          <a:latin typeface="SimSun"/>
                          <a:ea typeface="SimSun"/>
                          <a:cs typeface="SimSun"/>
                        </a:rPr>
                        <a:t>项目接口人</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3">
                  <a:txBody>
                    <a:bodyPr/>
                    <a:lstStyle/>
                    <a:p>
                      <a:pPr algn="l" rtl="0" eaLnBrk="0">
                        <a:lnSpc>
                          <a:spcPct val="149000"/>
                        </a:lnSpc>
                        <a:tabLst/>
                      </a:pPr>
                      <a:endParaRPr lang="Arial" altLang="Arial" sz="200" dirty="0"/>
                    </a:p>
                    <a:p>
                      <a:pPr marL="692784" algn="l" rtl="0" eaLnBrk="0">
                        <a:lnSpc>
                          <a:spcPct val="95000"/>
                        </a:lnSpc>
                        <a:spcBef>
                          <a:spcPts val="1"/>
                        </a:spcBef>
                        <a:tabLst/>
                      </a:pPr>
                      <a:r>
                        <a:rPr sz="900" kern="0" spc="-20" dirty="0">
                          <a:solidFill>
                            <a:srgbClr val="000000">
                              <a:alpha val="100000"/>
                            </a:srgbClr>
                          </a:solidFill>
                          <a:latin typeface="SimSun"/>
                          <a:ea typeface="SimSun"/>
                          <a:cs typeface="SimSun"/>
                        </a:rPr>
                        <a:t>刘峰</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300" dirty="0"/>
                    </a:p>
                    <a:p>
                      <a:pPr marL="576580" algn="l" rtl="0" eaLnBrk="0">
                        <a:lnSpc>
                          <a:spcPct val="95000"/>
                        </a:lnSpc>
                        <a:spcBef>
                          <a:spcPts val="2"/>
                        </a:spcBef>
                        <a:tabLst/>
                      </a:pPr>
                      <a:r>
                        <a:rPr sz="900" kern="0" spc="-10" dirty="0">
                          <a:solidFill>
                            <a:srgbClr val="000000">
                              <a:alpha val="100000"/>
                            </a:srgbClr>
                          </a:solidFill>
                          <a:latin typeface="SimSun"/>
                          <a:ea typeface="SimSun"/>
                          <a:cs typeface="SimSun"/>
                        </a:rPr>
                        <a:t>项目组成员</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49000"/>
                        </a:lnSpc>
                        <a:tabLst/>
                      </a:pPr>
                      <a:endParaRPr lang="Arial" altLang="Arial" sz="200" dirty="0"/>
                    </a:p>
                    <a:p>
                      <a:pPr marL="637540" algn="l" rtl="0" eaLnBrk="0">
                        <a:lnSpc>
                          <a:spcPct val="95000"/>
                        </a:lnSpc>
                        <a:spcBef>
                          <a:spcPts val="1"/>
                        </a:spcBef>
                        <a:tabLst/>
                      </a:pPr>
                      <a:r>
                        <a:rPr sz="900" kern="0" spc="-20" dirty="0">
                          <a:solidFill>
                            <a:srgbClr val="000000">
                              <a:alpha val="100000"/>
                            </a:srgbClr>
                          </a:solidFill>
                          <a:latin typeface="SimSun"/>
                          <a:ea typeface="SimSun"/>
                          <a:cs typeface="SimSun"/>
                        </a:rPr>
                        <a:t>总部研发</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457834" algn="l" rtl="0" eaLnBrk="0">
                        <a:lnSpc>
                          <a:spcPct val="95000"/>
                        </a:lnSpc>
                        <a:spcBef>
                          <a:spcPts val="2"/>
                        </a:spcBef>
                        <a:tabLst/>
                      </a:pPr>
                      <a:r>
                        <a:rPr sz="900" kern="0" spc="0" dirty="0">
                          <a:solidFill>
                            <a:srgbClr val="000000">
                              <a:alpha val="100000"/>
                            </a:srgbClr>
                          </a:solidFill>
                          <a:latin typeface="Times New Roman"/>
                          <a:ea typeface="Times New Roman"/>
                          <a:cs typeface="Times New Roman"/>
                        </a:rPr>
                        <a:t>N </a:t>
                      </a:r>
                      <a:r>
                        <a:rPr sz="900" kern="0" spc="0" dirty="0">
                          <a:solidFill>
                            <a:srgbClr val="000000">
                              <a:alpha val="100000"/>
                            </a:srgbClr>
                          </a:solidFill>
                          <a:latin typeface="SimSun"/>
                          <a:ea typeface="SimSun"/>
                          <a:cs typeface="SimSun"/>
                        </a:rPr>
                        <a:t>项目接口人</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8279">
                <a:tc gridSpan="3">
                  <a:txBody>
                    <a:bodyPr/>
                    <a:lstStyle/>
                    <a:p>
                      <a:pPr algn="l" rtl="0" eaLnBrk="0">
                        <a:lnSpc>
                          <a:spcPct val="100000"/>
                        </a:lnSpc>
                        <a:tabLst/>
                      </a:pPr>
                      <a:endParaRPr lang="Arial" altLang="Arial" sz="300" dirty="0"/>
                    </a:p>
                    <a:p>
                      <a:pPr marL="695325" algn="l" rtl="0" eaLnBrk="0">
                        <a:lnSpc>
                          <a:spcPct val="95000"/>
                        </a:lnSpc>
                        <a:tabLst/>
                      </a:pPr>
                      <a:r>
                        <a:rPr sz="900" kern="0" spc="-20" dirty="0">
                          <a:solidFill>
                            <a:srgbClr val="000000">
                              <a:alpha val="100000"/>
                            </a:srgbClr>
                          </a:solidFill>
                          <a:latin typeface="SimSun"/>
                          <a:ea typeface="SimSun"/>
                          <a:cs typeface="SimSun"/>
                        </a:rPr>
                        <a:t>张芳</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300" dirty="0"/>
                    </a:p>
                    <a:p>
                      <a:pPr marL="576580" algn="l" rtl="0" eaLnBrk="0">
                        <a:lnSpc>
                          <a:spcPct val="95000"/>
                        </a:lnSpc>
                        <a:tabLst/>
                      </a:pPr>
                      <a:r>
                        <a:rPr sz="900" kern="0" spc="-10" dirty="0">
                          <a:solidFill>
                            <a:srgbClr val="000000">
                              <a:alpha val="100000"/>
                            </a:srgbClr>
                          </a:solidFill>
                          <a:latin typeface="SimSun"/>
                          <a:ea typeface="SimSun"/>
                          <a:cs typeface="SimSun"/>
                        </a:rPr>
                        <a:t>项目组成员</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48000"/>
                        </a:lnSpc>
                        <a:tabLst/>
                      </a:pPr>
                      <a:endParaRPr lang="Arial" altLang="Arial" sz="200" dirty="0"/>
                    </a:p>
                    <a:p>
                      <a:pPr marL="466090" algn="l" rtl="0" eaLnBrk="0">
                        <a:lnSpc>
                          <a:spcPct val="95000"/>
                        </a:lnSpc>
                        <a:spcBef>
                          <a:spcPts val="1"/>
                        </a:spcBef>
                        <a:tabLst/>
                      </a:pPr>
                      <a:r>
                        <a:rPr sz="900" kern="0" spc="-10" dirty="0">
                          <a:solidFill>
                            <a:srgbClr val="000000">
                              <a:alpha val="100000"/>
                            </a:srgbClr>
                          </a:solidFill>
                          <a:latin typeface="SimSun"/>
                          <a:ea typeface="SimSun"/>
                          <a:cs typeface="SimSun"/>
                        </a:rPr>
                        <a:t>总部客户工程部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575944" algn="l" rtl="0" eaLnBrk="0">
                        <a:lnSpc>
                          <a:spcPct val="95000"/>
                        </a:lnSpc>
                        <a:spcBef>
                          <a:spcPts val="1"/>
                        </a:spcBef>
                        <a:tabLst/>
                      </a:pPr>
                      <a:r>
                        <a:rPr sz="900" kern="0" spc="-10" dirty="0">
                          <a:solidFill>
                            <a:srgbClr val="000000">
                              <a:alpha val="100000"/>
                            </a:srgbClr>
                          </a:solidFill>
                          <a:latin typeface="SimSun"/>
                          <a:ea typeface="SimSun"/>
                          <a:cs typeface="SimSun"/>
                        </a:rPr>
                        <a:t>接待经理</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pic>
        <p:nvPicPr>
          <p:cNvPr id="8" name="picture 8"/>
          <p:cNvPicPr>
            <a:picLocks noChangeAspect="1"/>
          </p:cNvPicPr>
          <p:nvPr/>
        </p:nvPicPr>
        <p:blipFill>
          <a:blip r:embed="rId2"/>
          <a:stretch>
            <a:fillRect/>
          </a:stretch>
        </p:blipFill>
        <p:spPr>
          <a:xfrm rot="21600000">
            <a:off x="2486088" y="204215"/>
            <a:ext cx="6623304" cy="491490"/>
          </a:xfrm>
          <a:prstGeom prst="rect">
            <a:avLst/>
          </a:prstGeom>
        </p:spPr>
      </p:pic>
      <p:graphicFrame>
        <p:nvGraphicFramePr>
          <p:cNvPr id="10" name="table 10"/>
          <p:cNvGraphicFramePr>
            <a:graphicFrameLocks noGrp="1"/>
          </p:cNvGraphicFramePr>
          <p:nvPr/>
        </p:nvGraphicFramePr>
        <p:xfrm>
          <a:off x="2486088" y="8324850"/>
          <a:ext cx="6623050" cy="396875"/>
        </p:xfrm>
        <a:graphic>
          <a:graphicData uri="http://schemas.openxmlformats.org/drawingml/2006/table">
            <a:tbl>
              <a:tblPr/>
              <a:tblGrid>
                <a:gridCol w="6623050"/>
              </a:tblGrid>
              <a:tr h="393700">
                <a:tc>
                  <a:txBody>
                    <a:bodyPr/>
                    <a:lstStyle/>
                    <a:p>
                      <a:pPr algn="l" rtl="0" eaLnBrk="0">
                        <a:lnSpc>
                          <a:spcPct val="107000"/>
                        </a:lnSpc>
                        <a:tabLst/>
                      </a:pPr>
                      <a:endParaRPr lang="Arial" altLang="Arial" sz="200" dirty="0"/>
                    </a:p>
                    <a:p>
                      <a:pPr marL="69850" algn="l" rtl="0" eaLnBrk="0">
                        <a:lnSpc>
                          <a:spcPct val="114000"/>
                        </a:lnSpc>
                        <a:spcBef>
                          <a:spcPts val="2"/>
                        </a:spcBef>
                        <a:tabLst/>
                      </a:pPr>
                      <a:r>
                        <a:rPr sz="1000" kern="0" spc="70" dirty="0">
                          <a:ln w="2667" cap="flat" cmpd="sng">
                            <a:solidFill>
                              <a:srgbClr val="000000">
                                <a:alpha val="100000"/>
                              </a:srgbClr>
                            </a:solidFill>
                            <a:prstDash val="solid"/>
                            <a:miter lim="1"/>
                          </a:ln>
                          <a:solidFill>
                            <a:srgbClr val="000000">
                              <a:alpha val="100000"/>
                            </a:srgbClr>
                          </a:solidFill>
                          <a:latin typeface="SimSun"/>
                          <a:ea typeface="SimSun"/>
                          <a:cs typeface="SimSun"/>
                        </a:rPr>
                        <a:t>六、项目主要利益干系人（包括高管、客户、</a:t>
                      </a: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职能部门主管、供应商、项目赞助人、项目经理、项目组成员等</a:t>
                      </a:r>
                      <a:r>
                        <a:rPr sz="1000" kern="0" spc="-10" dirty="0">
                          <a:solidFill>
                            <a:srgbClr val="000000">
                              <a:alpha val="100000"/>
                            </a:srgbClr>
                          </a:solidFill>
                          <a:latin typeface="SimSun"/>
                          <a:ea typeface="SimSun"/>
                          <a:cs typeface="SimSun"/>
                        </a:rPr>
                        <a:t>  </a:t>
                      </a:r>
                      <a:r>
                        <a:rPr sz="1000" kern="0" spc="10" dirty="0">
                          <a:ln w="2667" cap="flat" cmpd="sng">
                            <a:solidFill>
                              <a:srgbClr val="000000">
                                <a:alpha val="100000"/>
                              </a:srgbClr>
                            </a:solidFill>
                            <a:prstDash val="solid"/>
                            <a:miter lim="1"/>
                          </a:ln>
                          <a:solidFill>
                            <a:srgbClr val="000000">
                              <a:alpha val="100000"/>
                            </a:srgbClr>
                          </a:solidFill>
                          <a:latin typeface="SimSun"/>
                          <a:ea typeface="SimSun"/>
                          <a:cs typeface="SimSun"/>
                        </a:rPr>
                        <a:t>干系人）</a:t>
                      </a:r>
                      <a:endParaRPr lang="SimSun" altLang="SimSun" sz="1000" dirty="0"/>
                    </a:p>
                  </a:txBody>
                  <a:tcPr marL="0" marR="0" marT="0" marB="0" vert="horz">
                    <a:lnL w="3175" cap="flat" cmpd="sng" algn="ctr">
                      <a:solidFill>
                        <a:srgbClr val="CCFFFF"/>
                      </a:solidFill>
                      <a:prstDash val="solid"/>
                      <a:round/>
                      <a:headEnd type="none" w="med" len="med"/>
                      <a:tailEnd type="none" w="med" len="med"/>
                    </a:lnL>
                    <a:lnR w="3175" cap="flat" cmpd="sng" algn="ctr">
                      <a:solidFill>
                        <a:srgbClr val="CCFFFF"/>
                      </a:solidFill>
                      <a:prstDash val="solid"/>
                      <a:round/>
                      <a:headEnd type="none" w="med" len="med"/>
                      <a:tailEnd type="none" w="med" len="med"/>
                    </a:lnR>
                    <a:lnT w="3175" cap="flat" cmpd="sng" algn="ctr">
                      <a:solidFill>
                        <a:srgbClr val="CCFFFF"/>
                      </a:solidFill>
                      <a:prstDash val="solid"/>
                      <a:round/>
                      <a:headEnd type="none" w="med" len="med"/>
                      <a:tailEnd type="none" w="med" len="med"/>
                    </a:lnT>
                    <a:lnB w="3175" cap="flat" cmpd="sng" algn="ctr">
                      <a:solidFill>
                        <a:srgbClr val="CCFFFF"/>
                      </a:solidFill>
                      <a:prstDash val="solid"/>
                      <a:round/>
                      <a:headEnd type="none" w="med" len="med"/>
                      <a:tailEnd type="none" w="med" len="med"/>
                    </a:lnB>
                    <a:solidFill>
                      <a:srgbClr val="CCFFFF"/>
                    </a:solidFill>
                  </a:tcPr>
                </a:tc>
              </a:tr>
            </a:tbl>
          </a:graphicData>
        </a:graphic>
      </p:graphicFrame>
      <p:graphicFrame>
        <p:nvGraphicFramePr>
          <p:cNvPr id="12" name="table 12"/>
          <p:cNvGraphicFramePr>
            <a:graphicFrameLocks noGrp="1"/>
          </p:cNvGraphicFramePr>
          <p:nvPr/>
        </p:nvGraphicFramePr>
        <p:xfrm>
          <a:off x="2486088" y="4324350"/>
          <a:ext cx="6623050" cy="396875"/>
        </p:xfrm>
        <a:graphic>
          <a:graphicData uri="http://schemas.openxmlformats.org/drawingml/2006/table">
            <a:tbl>
              <a:tblPr/>
              <a:tblGrid>
                <a:gridCol w="6623050"/>
              </a:tblGrid>
              <a:tr h="393700">
                <a:tc>
                  <a:txBody>
                    <a:bodyPr/>
                    <a:lstStyle/>
                    <a:p>
                      <a:pPr algn="l" rtl="0" eaLnBrk="0">
                        <a:lnSpc>
                          <a:spcPct val="109000"/>
                        </a:lnSpc>
                        <a:tabLst/>
                      </a:pPr>
                      <a:endParaRPr lang="Arial" altLang="Arial" sz="200" dirty="0"/>
                    </a:p>
                    <a:p>
                      <a:pPr marL="67944" indent="1905" algn="l" rtl="0" eaLnBrk="0">
                        <a:lnSpc>
                          <a:spcPct val="113000"/>
                        </a:lnSpc>
                        <a:spcBef>
                          <a:spcPts val="1"/>
                        </a:spcBef>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三、项目里程碑计划（包含里程碑的时间和成果）</a:t>
                      </a:r>
                      <a:r>
                        <a:rPr sz="1000" kern="0" spc="-25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III</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milestones</a:t>
                      </a:r>
                      <a:r>
                        <a:rPr sz="1000" b="1" kern="0" spc="50" dirty="0">
                          <a:solidFill>
                            <a:srgbClr val="000000">
                              <a:alpha val="100000"/>
                            </a:srgbClr>
                          </a:solidFill>
                          <a:latin typeface="Times New Roman"/>
                          <a:ea typeface="Times New Roman"/>
                          <a:cs typeface="Times New Roman"/>
                        </a:rPr>
                        <a:t> ( </a:t>
                      </a:r>
                      <a:r>
                        <a:rPr sz="1000" b="1" kern="0" spc="0" dirty="0">
                          <a:solidFill>
                            <a:srgbClr val="000000">
                              <a:alpha val="100000"/>
                            </a:srgbClr>
                          </a:solidFill>
                          <a:latin typeface="Times New Roman"/>
                          <a:ea typeface="Times New Roman"/>
                          <a:cs typeface="Times New Roman"/>
                        </a:rPr>
                        <a:t>including</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time</a:t>
                      </a:r>
                      <a:r>
                        <a:rPr sz="1000" b="1" kern="0" spc="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limit</a:t>
                      </a:r>
                      <a:r>
                        <a:rPr sz="1000" b="1" kern="0" spc="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and</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deliverables</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of</a:t>
                      </a:r>
                      <a:r>
                        <a:rPr sz="1000" b="1" kern="0" spc="40" dirty="0">
                          <a:solidFill>
                            <a:srgbClr val="000000">
                              <a:alpha val="100000"/>
                            </a:srgbClr>
                          </a:solidFill>
                          <a:latin typeface="Times New Roman"/>
                          <a:ea typeface="Times New Roman"/>
                          <a:cs typeface="Times New Roman"/>
                        </a:rPr>
                        <a:t>   </a:t>
                      </a:r>
                      <a:r>
                        <a:rPr sz="1000" b="1" kern="0" spc="20" dirty="0">
                          <a:solidFill>
                            <a:srgbClr val="000000">
                              <a:alpha val="100000"/>
                            </a:srgbClr>
                          </a:solidFill>
                          <a:latin typeface="Times New Roman"/>
                          <a:ea typeface="Times New Roman"/>
                          <a:cs typeface="Times New Roman"/>
                        </a:rPr>
                        <a:t>project mi</a:t>
                      </a:r>
                      <a:r>
                        <a:rPr sz="1000" b="1" kern="0" spc="10" dirty="0">
                          <a:solidFill>
                            <a:srgbClr val="000000">
                              <a:alpha val="100000"/>
                            </a:srgbClr>
                          </a:solidFill>
                          <a:latin typeface="Times New Roman"/>
                          <a:ea typeface="Times New Roman"/>
                          <a:cs typeface="Times New Roman"/>
                        </a:rPr>
                        <a:t>lestones)</a:t>
                      </a:r>
                      <a:endParaRPr lang="Times New Roman" altLang="Times New Roman" sz="1000" dirty="0"/>
                    </a:p>
                  </a:txBody>
                  <a:tcPr marL="0" marR="0" marT="0" marB="0" vert="horz">
                    <a:lnL w="3175" cap="flat" cmpd="sng" algn="ctr">
                      <a:solidFill>
                        <a:srgbClr val="CCFFFF"/>
                      </a:solidFill>
                      <a:prstDash val="solid"/>
                      <a:round/>
                      <a:headEnd type="none" w="med" len="med"/>
                      <a:tailEnd type="none" w="med" len="med"/>
                    </a:lnL>
                    <a:lnR w="3175" cap="flat" cmpd="sng" algn="ctr">
                      <a:solidFill>
                        <a:srgbClr val="CCFFFF"/>
                      </a:solidFill>
                      <a:prstDash val="solid"/>
                      <a:round/>
                      <a:headEnd type="none" w="med" len="med"/>
                      <a:tailEnd type="none" w="med" len="med"/>
                    </a:lnR>
                    <a:lnT w="3175" cap="flat" cmpd="sng" algn="ctr">
                      <a:solidFill>
                        <a:srgbClr val="CCFFFF"/>
                      </a:solidFill>
                      <a:prstDash val="solid"/>
                      <a:round/>
                      <a:headEnd type="none" w="med" len="med"/>
                      <a:tailEnd type="none" w="med" len="med"/>
                    </a:lnT>
                    <a:lnB w="3175" cap="flat" cmpd="sng" algn="ctr">
                      <a:solidFill>
                        <a:srgbClr val="CCFFFF"/>
                      </a:solidFill>
                      <a:prstDash val="solid"/>
                      <a:round/>
                      <a:headEnd type="none" w="med" len="med"/>
                      <a:tailEnd type="none" w="med" len="med"/>
                    </a:lnB>
                    <a:solidFill>
                      <a:srgbClr val="CCFFFF"/>
                    </a:solidFill>
                  </a:tcPr>
                </a:tc>
              </a:tr>
            </a:tbl>
          </a:graphicData>
        </a:graphic>
      </p:graphicFrame>
      <p:graphicFrame>
        <p:nvGraphicFramePr>
          <p:cNvPr id="14" name="table 14"/>
          <p:cNvGraphicFramePr>
            <a:graphicFrameLocks noGrp="1"/>
          </p:cNvGraphicFramePr>
          <p:nvPr/>
        </p:nvGraphicFramePr>
        <p:xfrm>
          <a:off x="2486088" y="5526023"/>
          <a:ext cx="6623050" cy="396240"/>
        </p:xfrm>
        <a:graphic>
          <a:graphicData uri="http://schemas.openxmlformats.org/drawingml/2006/table">
            <a:tbl>
              <a:tblPr/>
              <a:tblGrid>
                <a:gridCol w="6623050"/>
              </a:tblGrid>
              <a:tr h="393065">
                <a:tc>
                  <a:txBody>
                    <a:bodyPr/>
                    <a:lstStyle/>
                    <a:p>
                      <a:pPr algn="l" rtl="0" eaLnBrk="0">
                        <a:lnSpc>
                          <a:spcPct val="105000"/>
                        </a:lnSpc>
                        <a:tabLst/>
                      </a:pPr>
                      <a:endParaRPr lang="Arial" altLang="Arial" sz="200" dirty="0"/>
                    </a:p>
                    <a:p>
                      <a:pPr marL="66039" indent="16509" algn="l" rtl="0" eaLnBrk="0">
                        <a:lnSpc>
                          <a:spcPct val="113000"/>
                        </a:lnSpc>
                        <a:tabLst/>
                      </a:pPr>
                      <a:r>
                        <a:rPr sz="1000" kern="0" spc="20" dirty="0">
                          <a:ln w="2667" cap="flat" cmpd="sng">
                            <a:solidFill>
                              <a:srgbClr val="000000">
                                <a:alpha val="100000"/>
                              </a:srgbClr>
                            </a:solidFill>
                            <a:prstDash val="solid"/>
                            <a:miter lim="1"/>
                          </a:ln>
                          <a:solidFill>
                            <a:srgbClr val="000000">
                              <a:alpha val="100000"/>
                            </a:srgbClr>
                          </a:solidFill>
                          <a:latin typeface="SimSun"/>
                          <a:ea typeface="SimSun"/>
                          <a:cs typeface="SimSun"/>
                        </a:rPr>
                        <a:t>四、评价标准（说明项目成果在何种情况下将被接受）</a:t>
                      </a:r>
                      <a:r>
                        <a:rPr sz="1000" kern="0" spc="-10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IV</a:t>
                      </a:r>
                      <a:r>
                        <a:rPr sz="1000" b="1" kern="0" spc="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Project</a:t>
                      </a:r>
                      <a:r>
                        <a:rPr sz="1000" b="1" kern="0" spc="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acceptance</a:t>
                      </a:r>
                      <a:r>
                        <a:rPr sz="1000" b="1" kern="0" spc="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criteria</a:t>
                      </a:r>
                      <a:r>
                        <a:rPr sz="1000" b="1" kern="0" spc="2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a:t>
                      </a:r>
                      <a:r>
                        <a:rPr sz="1000" b="1" kern="0" spc="0" dirty="0">
                          <a:solidFill>
                            <a:srgbClr val="000000">
                              <a:alpha val="100000"/>
                            </a:srgbClr>
                          </a:solidFill>
                          <a:latin typeface="Times New Roman"/>
                          <a:ea typeface="Times New Roman"/>
                          <a:cs typeface="Times New Roman"/>
                        </a:rPr>
                        <a:t>to</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describe</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conditions</a:t>
                      </a:r>
                      <a:r>
                        <a:rPr sz="1000" b="1" kern="0" spc="1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under    </a:t>
                      </a:r>
                      <a:r>
                        <a:rPr sz="1000" b="1" kern="0" spc="20" dirty="0">
                          <a:solidFill>
                            <a:srgbClr val="000000">
                              <a:alpha val="100000"/>
                            </a:srgbClr>
                          </a:solidFill>
                          <a:latin typeface="Times New Roman"/>
                          <a:ea typeface="Times New Roman"/>
                          <a:cs typeface="Times New Roman"/>
                        </a:rPr>
                        <a:t>which the delive</a:t>
                      </a:r>
                      <a:r>
                        <a:rPr sz="1000" b="1" kern="0" spc="10" dirty="0">
                          <a:solidFill>
                            <a:srgbClr val="000000">
                              <a:alpha val="100000"/>
                            </a:srgbClr>
                          </a:solidFill>
                          <a:latin typeface="Times New Roman"/>
                          <a:ea typeface="Times New Roman"/>
                          <a:cs typeface="Times New Roman"/>
                        </a:rPr>
                        <a:t>rables</a:t>
                      </a:r>
                      <a:r>
                        <a:rPr sz="1000" b="1" kern="0" spc="4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are</a:t>
                      </a:r>
                      <a:endParaRPr lang="Times New Roman" altLang="Times New Roman" sz="1000" dirty="0"/>
                    </a:p>
                  </a:txBody>
                  <a:tcPr marL="0" marR="0" marT="0" marB="0" vert="horz">
                    <a:lnL w="3175" cap="flat" cmpd="sng" algn="ctr">
                      <a:solidFill>
                        <a:srgbClr val="CCFFFF"/>
                      </a:solidFill>
                      <a:prstDash val="solid"/>
                      <a:round/>
                      <a:headEnd type="none" w="med" len="med"/>
                      <a:tailEnd type="none" w="med" len="med"/>
                    </a:lnL>
                    <a:lnR w="3175" cap="flat" cmpd="sng" algn="ctr">
                      <a:solidFill>
                        <a:srgbClr val="CCFFFF"/>
                      </a:solidFill>
                      <a:prstDash val="solid"/>
                      <a:round/>
                      <a:headEnd type="none" w="med" len="med"/>
                      <a:tailEnd type="none" w="med" len="med"/>
                    </a:lnR>
                    <a:lnT w="3175" cap="flat" cmpd="sng" algn="ctr">
                      <a:solidFill>
                        <a:srgbClr val="CCFFFF"/>
                      </a:solidFill>
                      <a:prstDash val="solid"/>
                      <a:round/>
                      <a:headEnd type="none" w="med" len="med"/>
                      <a:tailEnd type="none" w="med" len="med"/>
                    </a:lnT>
                    <a:lnB w="3175" cap="flat" cmpd="sng" algn="ctr">
                      <a:solidFill>
                        <a:srgbClr val="CCFFFF"/>
                      </a:solidFill>
                      <a:prstDash val="solid"/>
                      <a:round/>
                      <a:headEnd type="none" w="med" len="med"/>
                      <a:tailEnd type="none" w="med" len="med"/>
                    </a:lnB>
                    <a:solidFill>
                      <a:srgbClr val="CCFFFF"/>
                    </a:solidFill>
                  </a:tcPr>
                </a:tc>
              </a:tr>
            </a:tbl>
          </a:graphicData>
        </a:graphic>
      </p:graphicFrame>
      <p:graphicFrame>
        <p:nvGraphicFramePr>
          <p:cNvPr id="16" name="table 16"/>
          <p:cNvGraphicFramePr>
            <a:graphicFrameLocks noGrp="1"/>
          </p:cNvGraphicFramePr>
          <p:nvPr/>
        </p:nvGraphicFramePr>
        <p:xfrm>
          <a:off x="2486088" y="7322058"/>
          <a:ext cx="6623050" cy="395604"/>
        </p:xfrm>
        <a:graphic>
          <a:graphicData uri="http://schemas.openxmlformats.org/drawingml/2006/table">
            <a:tbl>
              <a:tblPr/>
              <a:tblGrid>
                <a:gridCol w="6623050"/>
              </a:tblGrid>
              <a:tr h="392429">
                <a:tc>
                  <a:txBody>
                    <a:bodyPr/>
                    <a:lstStyle/>
                    <a:p>
                      <a:pPr algn="l" rtl="0" eaLnBrk="0">
                        <a:lnSpc>
                          <a:spcPct val="104000"/>
                        </a:lnSpc>
                        <a:tabLst/>
                      </a:pPr>
                      <a:endParaRPr lang="Arial" altLang="Arial" sz="200" dirty="0"/>
                    </a:p>
                    <a:p>
                      <a:pPr marL="72389" algn="l" rtl="0" eaLnBrk="0">
                        <a:lnSpc>
                          <a:spcPct val="96000"/>
                        </a:lnSpc>
                        <a:tabLst/>
                      </a:pP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五、项目假定与约束条件（说明项目的主要假设条件和限制性条件）</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V. </a:t>
                      </a:r>
                      <a:r>
                        <a:rPr sz="1000" b="1" kern="0" spc="0" dirty="0">
                          <a:solidFill>
                            <a:srgbClr val="000000">
                              <a:alpha val="100000"/>
                            </a:srgbClr>
                          </a:solidFill>
                          <a:latin typeface="Times New Roman"/>
                          <a:ea typeface="Times New Roman"/>
                          <a:cs typeface="Times New Roman"/>
                        </a:rPr>
                        <a:t>Project</a:t>
                      </a:r>
                      <a:r>
                        <a:rPr sz="1000" b="1" kern="0" spc="8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assumptions</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and</a:t>
                      </a:r>
                      <a:r>
                        <a:rPr sz="1000" b="1" kern="0" spc="8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constraints</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to</a:t>
                      </a:r>
                      <a:endParaRPr lang="Times New Roman" altLang="Times New Roman" sz="1000" dirty="0"/>
                    </a:p>
                    <a:p>
                      <a:pPr algn="l" rtl="0" eaLnBrk="0">
                        <a:lnSpc>
                          <a:spcPct val="102000"/>
                        </a:lnSpc>
                        <a:tabLst/>
                      </a:pPr>
                      <a:endParaRPr lang="Arial" altLang="Arial" sz="500" dirty="0"/>
                    </a:p>
                    <a:p>
                      <a:pPr marL="70485" algn="l" rtl="0" eaLnBrk="0">
                        <a:lnSpc>
                          <a:spcPct val="80000"/>
                        </a:lnSpc>
                        <a:tabLst/>
                      </a:pPr>
                      <a:r>
                        <a:rPr sz="1000" b="1" kern="0" spc="20" dirty="0">
                          <a:solidFill>
                            <a:srgbClr val="000000">
                              <a:alpha val="100000"/>
                            </a:srgbClr>
                          </a:solidFill>
                          <a:latin typeface="Times New Roman"/>
                          <a:ea typeface="Times New Roman"/>
                          <a:cs typeface="Times New Roman"/>
                        </a:rPr>
                        <a:t>describe the main project assumpt</a:t>
                      </a:r>
                      <a:r>
                        <a:rPr sz="1000" b="1" kern="0" spc="10" dirty="0">
                          <a:solidFill>
                            <a:srgbClr val="000000">
                              <a:alpha val="100000"/>
                            </a:srgbClr>
                          </a:solidFill>
                          <a:latin typeface="Times New Roman"/>
                          <a:ea typeface="Times New Roman"/>
                          <a:cs typeface="Times New Roman"/>
                        </a:rPr>
                        <a:t>ions</a:t>
                      </a:r>
                      <a:r>
                        <a:rPr sz="1000" b="1" kern="0" spc="6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and the</a:t>
                      </a:r>
                      <a:r>
                        <a:rPr sz="1000" b="1" kern="0" spc="8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a:t>
                      </a:r>
                      <a:endParaRPr lang="Times New Roman" altLang="Times New Roman" sz="1000" dirty="0"/>
                    </a:p>
                  </a:txBody>
                  <a:tcPr marL="0" marR="0" marT="0" marB="0" vert="horz">
                    <a:lnL w="3175" cap="flat" cmpd="sng" algn="ctr">
                      <a:solidFill>
                        <a:srgbClr val="CCFFFF"/>
                      </a:solidFill>
                      <a:prstDash val="solid"/>
                      <a:round/>
                      <a:headEnd type="none" w="med" len="med"/>
                      <a:tailEnd type="none" w="med" len="med"/>
                    </a:lnL>
                    <a:lnR w="3175" cap="flat" cmpd="sng" algn="ctr">
                      <a:solidFill>
                        <a:srgbClr val="CCFFFF"/>
                      </a:solidFill>
                      <a:prstDash val="solid"/>
                      <a:round/>
                      <a:headEnd type="none" w="med" len="med"/>
                      <a:tailEnd type="none" w="med" len="med"/>
                    </a:lnR>
                    <a:lnT w="3175" cap="flat" cmpd="sng" algn="ctr">
                      <a:solidFill>
                        <a:srgbClr val="CCFFFF"/>
                      </a:solidFill>
                      <a:prstDash val="solid"/>
                      <a:round/>
                      <a:headEnd type="none" w="med" len="med"/>
                      <a:tailEnd type="none" w="med" len="med"/>
                    </a:lnT>
                    <a:lnB w="3175" cap="flat" cmpd="sng" algn="ctr">
                      <a:solidFill>
                        <a:srgbClr val="CCFFFF"/>
                      </a:solidFill>
                      <a:prstDash val="solid"/>
                      <a:round/>
                      <a:headEnd type="none" w="med" len="med"/>
                      <a:tailEnd type="none" w="med" len="med"/>
                    </a:lnB>
                    <a:solidFill>
                      <a:srgbClr val="CCFFFF"/>
                    </a:solidFill>
                  </a:tcPr>
                </a:tc>
              </a:tr>
            </a:tbl>
          </a:graphicData>
        </a:graphic>
      </p:graphicFrame>
      <p:sp>
        <p:nvSpPr>
          <p:cNvPr id="18" name="textbox 18"/>
          <p:cNvSpPr/>
          <p:nvPr/>
        </p:nvSpPr>
        <p:spPr>
          <a:xfrm>
            <a:off x="2551620" y="204215"/>
            <a:ext cx="6492875" cy="396875"/>
          </a:xfrm>
          <a:prstGeom prst="rect">
            <a:avLst/>
          </a:prstGeom>
          <a:solidFill>
            <a:srgbClr val="9ACCFF"/>
          </a:solidFill>
        </p:spPr>
        <p:txBody>
          <a:bodyPr vert="horz" wrap="square" lIns="0" tIns="0" rIns="0" bIns="0"/>
          <a:lstStyle/>
          <a:p>
            <a:pPr algn="l" rtl="0" eaLnBrk="0">
              <a:lnSpc>
                <a:spcPct val="114000"/>
              </a:lnSpc>
              <a:tabLst/>
            </a:pPr>
            <a:endParaRPr lang="Arial" altLang="Arial" sz="600" dirty="0"/>
          </a:p>
          <a:p>
            <a:pPr marL="1365250" algn="l" rtl="0" eaLnBrk="0">
              <a:lnSpc>
                <a:spcPct val="91000"/>
              </a:lnSpc>
              <a:tabLst/>
            </a:pPr>
            <a:r>
              <a:rPr sz="1500" b="1" kern="0" spc="0" dirty="0">
                <a:solidFill>
                  <a:srgbClr val="000000">
                    <a:alpha val="100000"/>
                  </a:srgbClr>
                </a:solidFill>
                <a:latin typeface="Times New Roman"/>
                <a:ea typeface="Times New Roman"/>
                <a:cs typeface="Times New Roman"/>
              </a:rPr>
              <a:t>02  </a:t>
            </a:r>
            <a:r>
              <a:rPr sz="1500" kern="0" spc="0" dirty="0">
                <a:ln w="3810" cap="flat" cmpd="sng">
                  <a:solidFill>
                    <a:srgbClr val="000000">
                      <a:alpha val="100000"/>
                    </a:srgbClr>
                  </a:solidFill>
                  <a:prstDash val="solid"/>
                  <a:miter lim="1"/>
                </a:ln>
                <a:solidFill>
                  <a:srgbClr val="000000">
                    <a:alpha val="100000"/>
                  </a:srgbClr>
                </a:solidFill>
                <a:latin typeface="SimSun"/>
                <a:ea typeface="SimSun"/>
                <a:cs typeface="SimSun"/>
              </a:rPr>
              <a:t>项目策划</a:t>
            </a:r>
            <a:r>
              <a:rPr sz="1500" b="1" kern="0" spc="0" dirty="0">
                <a:solidFill>
                  <a:srgbClr val="000000">
                    <a:alpha val="100000"/>
                  </a:srgbClr>
                </a:solidFill>
                <a:latin typeface="Times New Roman"/>
                <a:ea typeface="Times New Roman"/>
                <a:cs typeface="Times New Roman"/>
              </a:rPr>
              <a:t>/</a:t>
            </a:r>
            <a:r>
              <a:rPr sz="1500" kern="0" spc="0" dirty="0">
                <a:ln w="3810" cap="flat" cmpd="sng">
                  <a:solidFill>
                    <a:srgbClr val="000000">
                      <a:alpha val="100000"/>
                    </a:srgbClr>
                  </a:solidFill>
                  <a:prstDash val="solid"/>
                  <a:miter lim="1"/>
                </a:ln>
                <a:solidFill>
                  <a:srgbClr val="000000">
                    <a:alpha val="100000"/>
                  </a:srgbClr>
                </a:solidFill>
                <a:latin typeface="SimSun"/>
                <a:ea typeface="SimSun"/>
                <a:cs typeface="SimSun"/>
              </a:rPr>
              <a:t>任务书（</a:t>
            </a:r>
            <a:r>
              <a:rPr sz="1500" b="1" kern="0" spc="0" dirty="0">
                <a:solidFill>
                  <a:srgbClr val="000000">
                    <a:alpha val="100000"/>
                  </a:srgbClr>
                </a:solidFill>
                <a:latin typeface="Times New Roman"/>
                <a:ea typeface="Times New Roman"/>
                <a:cs typeface="Times New Roman"/>
              </a:rPr>
              <a:t>Project Plan/Cha</a:t>
            </a:r>
            <a:r>
              <a:rPr sz="1500" b="1" kern="0" spc="-10" dirty="0">
                <a:solidFill>
                  <a:srgbClr val="000000">
                    <a:alpha val="100000"/>
                  </a:srgbClr>
                </a:solidFill>
                <a:latin typeface="Times New Roman"/>
                <a:ea typeface="Times New Roman"/>
                <a:cs typeface="Times New Roman"/>
              </a:rPr>
              <a:t>rter</a:t>
            </a:r>
            <a:r>
              <a:rPr sz="1500" kern="0" spc="-10" dirty="0">
                <a:ln w="3810" cap="flat" cmpd="sng">
                  <a:solidFill>
                    <a:srgbClr val="000000">
                      <a:alpha val="100000"/>
                    </a:srgbClr>
                  </a:solidFill>
                  <a:prstDash val="solid"/>
                  <a:miter lim="1"/>
                </a:ln>
                <a:solidFill>
                  <a:srgbClr val="000000">
                    <a:alpha val="100000"/>
                  </a:srgbClr>
                </a:solidFill>
                <a:latin typeface="SimSun"/>
                <a:ea typeface="SimSun"/>
                <a:cs typeface="SimSun"/>
              </a:rPr>
              <a:t>）</a:t>
            </a:r>
            <a:endParaRPr lang="SimSun" altLang="SimSun" sz="1500" dirty="0"/>
          </a:p>
        </p:txBody>
      </p:sp>
      <p:grpSp>
        <p:nvGrpSpPr>
          <p:cNvPr id="2" name="group 2"/>
          <p:cNvGrpSpPr/>
          <p:nvPr/>
        </p:nvGrpSpPr>
        <p:grpSpPr>
          <a:xfrm rot="21600000">
            <a:off x="3049777" y="5091493"/>
            <a:ext cx="5151500" cy="361569"/>
            <a:chOff x="0" y="0"/>
            <a:chExt cx="5151500" cy="361569"/>
          </a:xfrm>
        </p:grpSpPr>
        <p:sp>
          <p:nvSpPr>
            <p:cNvPr id="20" name="path"/>
            <p:cNvSpPr/>
            <p:nvPr/>
          </p:nvSpPr>
          <p:spPr>
            <a:xfrm>
              <a:off x="116014" y="12382"/>
              <a:ext cx="114299" cy="344423"/>
            </a:xfrm>
            <a:custGeom>
              <a:avLst/>
              <a:gdLst/>
              <a:ahLst/>
              <a:cxnLst/>
              <a:rect l="0" t="0" r="0" b="0"/>
              <a:pathLst>
                <a:path w="179" h="542">
                  <a:moveTo>
                    <a:pt x="90" y="0"/>
                  </a:moveTo>
                  <a:lnTo>
                    <a:pt x="0" y="542"/>
                  </a:lnTo>
                  <a:lnTo>
                    <a:pt x="179" y="542"/>
                  </a:lnTo>
                </a:path>
              </a:pathLst>
            </a:custGeom>
            <a:solidFill>
              <a:srgbClr val="FFCC00">
                <a:alpha val="100000"/>
              </a:srgbClr>
            </a:solidFill>
            <a:ln cap="flat">
              <a:noFill/>
              <a:prstDash val="solid"/>
              <a:miter lim="0"/>
            </a:ln>
          </p:spPr>
          <p:txBody>
            <a:bodyPr rtlCol="0"/>
            <a:lstStyle/>
            <a:p>
              <a:pPr algn="ctr"/>
              <a:endParaRPr lang="zh-CN" altLang="en-US"/>
            </a:p>
          </p:txBody>
        </p:sp>
        <p:sp>
          <p:nvSpPr>
            <p:cNvPr id="22" name="path"/>
            <p:cNvSpPr/>
            <p:nvPr/>
          </p:nvSpPr>
          <p:spPr>
            <a:xfrm>
              <a:off x="111251" y="7620"/>
              <a:ext cx="123824" cy="353948"/>
            </a:xfrm>
            <a:custGeom>
              <a:avLst/>
              <a:gdLst/>
              <a:ahLst/>
              <a:cxnLst/>
              <a:rect l="0" t="0" r="0" b="0"/>
              <a:pathLst>
                <a:path w="194" h="557">
                  <a:moveTo>
                    <a:pt x="97" y="7"/>
                  </a:moveTo>
                  <a:lnTo>
                    <a:pt x="7" y="549"/>
                  </a:lnTo>
                  <a:lnTo>
                    <a:pt x="187" y="549"/>
                  </a:lnTo>
                  <a:lnTo>
                    <a:pt x="97" y="7"/>
                  </a:lnTo>
                  <a:close/>
                </a:path>
              </a:pathLst>
            </a:custGeom>
            <a:noFill/>
            <a:ln w="9525" cap="rnd">
              <a:solidFill>
                <a:srgbClr val="000000">
                  <a:alpha val="100000"/>
                </a:srgbClr>
              </a:solidFill>
              <a:prstDash val="solid"/>
              <a:round/>
            </a:ln>
          </p:spPr>
          <p:txBody>
            <a:bodyPr rtlCol="0"/>
            <a:lstStyle/>
            <a:p>
              <a:pPr algn="ctr"/>
              <a:endParaRPr lang="zh-CN" altLang="en-US"/>
            </a:p>
          </p:txBody>
        </p:sp>
        <p:sp>
          <p:nvSpPr>
            <p:cNvPr id="24" name="path"/>
            <p:cNvSpPr/>
            <p:nvPr/>
          </p:nvSpPr>
          <p:spPr>
            <a:xfrm>
              <a:off x="1030414" y="12382"/>
              <a:ext cx="114300" cy="344423"/>
            </a:xfrm>
            <a:custGeom>
              <a:avLst/>
              <a:gdLst/>
              <a:ahLst/>
              <a:cxnLst/>
              <a:rect l="0" t="0" r="0" b="0"/>
              <a:pathLst>
                <a:path w="180" h="542">
                  <a:moveTo>
                    <a:pt x="90" y="0"/>
                  </a:moveTo>
                  <a:lnTo>
                    <a:pt x="0" y="542"/>
                  </a:lnTo>
                  <a:lnTo>
                    <a:pt x="180" y="542"/>
                  </a:lnTo>
                </a:path>
              </a:pathLst>
            </a:custGeom>
            <a:solidFill>
              <a:srgbClr val="FFCC00">
                <a:alpha val="100000"/>
              </a:srgbClr>
            </a:solidFill>
            <a:ln cap="flat">
              <a:noFill/>
              <a:prstDash val="solid"/>
              <a:miter lim="0"/>
            </a:ln>
          </p:spPr>
          <p:txBody>
            <a:bodyPr rtlCol="0"/>
            <a:lstStyle/>
            <a:p>
              <a:pPr algn="ctr"/>
              <a:endParaRPr lang="zh-CN" altLang="en-US"/>
            </a:p>
          </p:txBody>
        </p:sp>
        <p:sp>
          <p:nvSpPr>
            <p:cNvPr id="26" name="path"/>
            <p:cNvSpPr/>
            <p:nvPr/>
          </p:nvSpPr>
          <p:spPr>
            <a:xfrm>
              <a:off x="1025651" y="7620"/>
              <a:ext cx="123825" cy="353948"/>
            </a:xfrm>
            <a:custGeom>
              <a:avLst/>
              <a:gdLst/>
              <a:ahLst/>
              <a:cxnLst/>
              <a:rect l="0" t="0" r="0" b="0"/>
              <a:pathLst>
                <a:path w="195" h="557">
                  <a:moveTo>
                    <a:pt x="97" y="7"/>
                  </a:moveTo>
                  <a:lnTo>
                    <a:pt x="7" y="549"/>
                  </a:lnTo>
                  <a:lnTo>
                    <a:pt x="187" y="549"/>
                  </a:lnTo>
                  <a:lnTo>
                    <a:pt x="97" y="7"/>
                  </a:lnTo>
                  <a:close/>
                </a:path>
              </a:pathLst>
            </a:custGeom>
            <a:noFill/>
            <a:ln w="9525" cap="rnd">
              <a:solidFill>
                <a:srgbClr val="000000">
                  <a:alpha val="100000"/>
                </a:srgbClr>
              </a:solidFill>
              <a:prstDash val="solid"/>
              <a:round/>
            </a:ln>
          </p:spPr>
          <p:txBody>
            <a:bodyPr rtlCol="0"/>
            <a:lstStyle/>
            <a:p>
              <a:pPr algn="ctr"/>
              <a:endParaRPr lang="zh-CN" altLang="en-US"/>
            </a:p>
          </p:txBody>
        </p:sp>
        <p:sp>
          <p:nvSpPr>
            <p:cNvPr id="28" name="path"/>
            <p:cNvSpPr/>
            <p:nvPr/>
          </p:nvSpPr>
          <p:spPr>
            <a:xfrm>
              <a:off x="1830514" y="12382"/>
              <a:ext cx="114300" cy="344423"/>
            </a:xfrm>
            <a:custGeom>
              <a:avLst/>
              <a:gdLst/>
              <a:ahLst/>
              <a:cxnLst/>
              <a:rect l="0" t="0" r="0" b="0"/>
              <a:pathLst>
                <a:path w="180" h="542">
                  <a:moveTo>
                    <a:pt x="90" y="0"/>
                  </a:moveTo>
                  <a:lnTo>
                    <a:pt x="0" y="542"/>
                  </a:lnTo>
                  <a:lnTo>
                    <a:pt x="180" y="542"/>
                  </a:lnTo>
                </a:path>
              </a:pathLst>
            </a:custGeom>
            <a:solidFill>
              <a:srgbClr val="FFCC00">
                <a:alpha val="100000"/>
              </a:srgbClr>
            </a:solidFill>
            <a:ln cap="flat">
              <a:noFill/>
              <a:prstDash val="solid"/>
              <a:miter lim="0"/>
            </a:ln>
          </p:spPr>
          <p:txBody>
            <a:bodyPr rtlCol="0"/>
            <a:lstStyle/>
            <a:p>
              <a:pPr algn="ctr"/>
              <a:endParaRPr lang="zh-CN" altLang="en-US"/>
            </a:p>
          </p:txBody>
        </p:sp>
        <p:sp>
          <p:nvSpPr>
            <p:cNvPr id="30" name="path"/>
            <p:cNvSpPr/>
            <p:nvPr/>
          </p:nvSpPr>
          <p:spPr>
            <a:xfrm>
              <a:off x="1825751" y="7620"/>
              <a:ext cx="123825" cy="353948"/>
            </a:xfrm>
            <a:custGeom>
              <a:avLst/>
              <a:gdLst/>
              <a:ahLst/>
              <a:cxnLst/>
              <a:rect l="0" t="0" r="0" b="0"/>
              <a:pathLst>
                <a:path w="195" h="557">
                  <a:moveTo>
                    <a:pt x="97" y="7"/>
                  </a:moveTo>
                  <a:lnTo>
                    <a:pt x="7" y="549"/>
                  </a:lnTo>
                  <a:lnTo>
                    <a:pt x="187" y="549"/>
                  </a:lnTo>
                  <a:lnTo>
                    <a:pt x="97" y="7"/>
                  </a:lnTo>
                  <a:close/>
                </a:path>
              </a:pathLst>
            </a:custGeom>
            <a:noFill/>
            <a:ln w="9525" cap="rnd">
              <a:solidFill>
                <a:srgbClr val="000000">
                  <a:alpha val="100000"/>
                </a:srgbClr>
              </a:solidFill>
              <a:prstDash val="solid"/>
              <a:round/>
            </a:ln>
          </p:spPr>
          <p:txBody>
            <a:bodyPr rtlCol="0"/>
            <a:lstStyle/>
            <a:p>
              <a:pPr algn="ctr"/>
              <a:endParaRPr lang="zh-CN" altLang="en-US"/>
            </a:p>
          </p:txBody>
        </p:sp>
        <p:sp>
          <p:nvSpPr>
            <p:cNvPr id="32" name="path"/>
            <p:cNvSpPr/>
            <p:nvPr/>
          </p:nvSpPr>
          <p:spPr>
            <a:xfrm>
              <a:off x="2859214" y="12382"/>
              <a:ext cx="114300" cy="344423"/>
            </a:xfrm>
            <a:custGeom>
              <a:avLst/>
              <a:gdLst/>
              <a:ahLst/>
              <a:cxnLst/>
              <a:rect l="0" t="0" r="0" b="0"/>
              <a:pathLst>
                <a:path w="180" h="542">
                  <a:moveTo>
                    <a:pt x="90" y="0"/>
                  </a:moveTo>
                  <a:lnTo>
                    <a:pt x="0" y="542"/>
                  </a:lnTo>
                  <a:lnTo>
                    <a:pt x="180" y="542"/>
                  </a:lnTo>
                </a:path>
              </a:pathLst>
            </a:custGeom>
            <a:solidFill>
              <a:srgbClr val="FFCC00">
                <a:alpha val="100000"/>
              </a:srgbClr>
            </a:solidFill>
            <a:ln cap="flat">
              <a:noFill/>
              <a:prstDash val="solid"/>
              <a:miter lim="0"/>
            </a:ln>
          </p:spPr>
          <p:txBody>
            <a:bodyPr rtlCol="0"/>
            <a:lstStyle/>
            <a:p>
              <a:pPr algn="ctr"/>
              <a:endParaRPr lang="zh-CN" altLang="en-US"/>
            </a:p>
          </p:txBody>
        </p:sp>
        <p:sp>
          <p:nvSpPr>
            <p:cNvPr id="34" name="path"/>
            <p:cNvSpPr/>
            <p:nvPr/>
          </p:nvSpPr>
          <p:spPr>
            <a:xfrm>
              <a:off x="2854452" y="7620"/>
              <a:ext cx="123825" cy="353948"/>
            </a:xfrm>
            <a:custGeom>
              <a:avLst/>
              <a:gdLst/>
              <a:ahLst/>
              <a:cxnLst/>
              <a:rect l="0" t="0" r="0" b="0"/>
              <a:pathLst>
                <a:path w="195" h="557">
                  <a:moveTo>
                    <a:pt x="97" y="7"/>
                  </a:moveTo>
                  <a:lnTo>
                    <a:pt x="7" y="549"/>
                  </a:lnTo>
                  <a:lnTo>
                    <a:pt x="187" y="549"/>
                  </a:lnTo>
                  <a:lnTo>
                    <a:pt x="97" y="7"/>
                  </a:lnTo>
                  <a:close/>
                </a:path>
              </a:pathLst>
            </a:custGeom>
            <a:noFill/>
            <a:ln w="9525" cap="rnd">
              <a:solidFill>
                <a:srgbClr val="000000">
                  <a:alpha val="100000"/>
                </a:srgbClr>
              </a:solidFill>
              <a:prstDash val="solid"/>
              <a:round/>
            </a:ln>
          </p:spPr>
          <p:txBody>
            <a:bodyPr rtlCol="0"/>
            <a:lstStyle/>
            <a:p>
              <a:pPr algn="ctr"/>
              <a:endParaRPr lang="zh-CN" altLang="en-US"/>
            </a:p>
          </p:txBody>
        </p:sp>
        <p:sp>
          <p:nvSpPr>
            <p:cNvPr id="36" name="path"/>
            <p:cNvSpPr/>
            <p:nvPr/>
          </p:nvSpPr>
          <p:spPr>
            <a:xfrm>
              <a:off x="4116515" y="12382"/>
              <a:ext cx="114300" cy="344423"/>
            </a:xfrm>
            <a:custGeom>
              <a:avLst/>
              <a:gdLst/>
              <a:ahLst/>
              <a:cxnLst/>
              <a:rect l="0" t="0" r="0" b="0"/>
              <a:pathLst>
                <a:path w="180" h="542">
                  <a:moveTo>
                    <a:pt x="90" y="0"/>
                  </a:moveTo>
                  <a:lnTo>
                    <a:pt x="0" y="542"/>
                  </a:lnTo>
                  <a:lnTo>
                    <a:pt x="180" y="542"/>
                  </a:lnTo>
                </a:path>
              </a:pathLst>
            </a:custGeom>
            <a:solidFill>
              <a:srgbClr val="FFCC00">
                <a:alpha val="100000"/>
              </a:srgbClr>
            </a:solidFill>
            <a:ln cap="flat">
              <a:noFill/>
              <a:prstDash val="solid"/>
              <a:miter lim="0"/>
            </a:ln>
          </p:spPr>
          <p:txBody>
            <a:bodyPr rtlCol="0"/>
            <a:lstStyle/>
            <a:p>
              <a:pPr algn="ctr"/>
              <a:endParaRPr lang="zh-CN" altLang="en-US"/>
            </a:p>
          </p:txBody>
        </p:sp>
        <p:sp>
          <p:nvSpPr>
            <p:cNvPr id="38" name="path"/>
            <p:cNvSpPr/>
            <p:nvPr/>
          </p:nvSpPr>
          <p:spPr>
            <a:xfrm>
              <a:off x="4111752" y="7620"/>
              <a:ext cx="123825" cy="353948"/>
            </a:xfrm>
            <a:custGeom>
              <a:avLst/>
              <a:gdLst/>
              <a:ahLst/>
              <a:cxnLst/>
              <a:rect l="0" t="0" r="0" b="0"/>
              <a:pathLst>
                <a:path w="195" h="557">
                  <a:moveTo>
                    <a:pt x="97" y="7"/>
                  </a:moveTo>
                  <a:lnTo>
                    <a:pt x="7" y="549"/>
                  </a:lnTo>
                  <a:lnTo>
                    <a:pt x="187" y="549"/>
                  </a:lnTo>
                  <a:lnTo>
                    <a:pt x="97" y="7"/>
                  </a:lnTo>
                  <a:close/>
                </a:path>
              </a:pathLst>
            </a:custGeom>
            <a:noFill/>
            <a:ln w="9525" cap="rnd">
              <a:solidFill>
                <a:srgbClr val="000000">
                  <a:alpha val="100000"/>
                </a:srgbClr>
              </a:solidFill>
              <a:prstDash val="solid"/>
              <a:round/>
            </a:ln>
          </p:spPr>
          <p:txBody>
            <a:bodyPr rtlCol="0"/>
            <a:lstStyle/>
            <a:p>
              <a:pPr algn="ctr"/>
              <a:endParaRPr lang="zh-CN" altLang="en-US"/>
            </a:p>
          </p:txBody>
        </p:sp>
        <p:sp>
          <p:nvSpPr>
            <p:cNvPr id="40" name="path"/>
            <p:cNvSpPr/>
            <p:nvPr/>
          </p:nvSpPr>
          <p:spPr>
            <a:xfrm>
              <a:off x="5027866" y="4762"/>
              <a:ext cx="114300" cy="344423"/>
            </a:xfrm>
            <a:custGeom>
              <a:avLst/>
              <a:gdLst/>
              <a:ahLst/>
              <a:cxnLst/>
              <a:rect l="0" t="0" r="0" b="0"/>
              <a:pathLst>
                <a:path w="180" h="542">
                  <a:moveTo>
                    <a:pt x="90" y="0"/>
                  </a:moveTo>
                  <a:lnTo>
                    <a:pt x="0" y="542"/>
                  </a:lnTo>
                  <a:lnTo>
                    <a:pt x="180" y="542"/>
                  </a:lnTo>
                </a:path>
              </a:pathLst>
            </a:custGeom>
            <a:solidFill>
              <a:srgbClr val="FFCC00">
                <a:alpha val="100000"/>
              </a:srgbClr>
            </a:solidFill>
            <a:ln cap="flat">
              <a:noFill/>
              <a:prstDash val="solid"/>
              <a:miter lim="0"/>
            </a:ln>
          </p:spPr>
          <p:txBody>
            <a:bodyPr rtlCol="0"/>
            <a:lstStyle/>
            <a:p>
              <a:pPr algn="ctr"/>
              <a:endParaRPr lang="zh-CN" altLang="en-US"/>
            </a:p>
          </p:txBody>
        </p:sp>
        <p:sp>
          <p:nvSpPr>
            <p:cNvPr id="42" name="path"/>
            <p:cNvSpPr/>
            <p:nvPr/>
          </p:nvSpPr>
          <p:spPr>
            <a:xfrm>
              <a:off x="0" y="0"/>
              <a:ext cx="5151500" cy="353948"/>
            </a:xfrm>
            <a:custGeom>
              <a:avLst/>
              <a:gdLst/>
              <a:ahLst/>
              <a:cxnLst/>
              <a:rect l="0" t="0" r="0" b="0"/>
              <a:pathLst>
                <a:path w="8112" h="557">
                  <a:moveTo>
                    <a:pt x="8007" y="7"/>
                  </a:moveTo>
                  <a:lnTo>
                    <a:pt x="7917" y="549"/>
                  </a:lnTo>
                  <a:lnTo>
                    <a:pt x="8097" y="549"/>
                  </a:lnTo>
                  <a:lnTo>
                    <a:pt x="8007" y="7"/>
                  </a:lnTo>
                  <a:close/>
                  <a:moveTo>
                    <a:pt x="7" y="12"/>
                  </a:moveTo>
                  <a:lnTo>
                    <a:pt x="8105" y="13"/>
                  </a:lnTo>
                </a:path>
              </a:pathLst>
            </a:custGeom>
            <a:noFill/>
            <a:ln w="9525" cap="rnd">
              <a:solidFill>
                <a:srgbClr val="000000">
                  <a:alpha val="100000"/>
                </a:srgbClr>
              </a:solidFill>
              <a:prstDash val="solid"/>
              <a:round/>
            </a:ln>
          </p:spPr>
          <p:txBody>
            <a:bodyPr rtlCol="0"/>
            <a:lstStyle/>
            <a:p>
              <a:pPr algn="ctr"/>
              <a:endParaRPr lang="zh-CN" altLang="en-US"/>
            </a:p>
          </p:txBody>
        </p:sp>
      </p:grpSp>
      <p:graphicFrame>
        <p:nvGraphicFramePr>
          <p:cNvPr id="44" name="table 44"/>
          <p:cNvGraphicFramePr>
            <a:graphicFrameLocks noGrp="1"/>
          </p:cNvGraphicFramePr>
          <p:nvPr/>
        </p:nvGraphicFramePr>
        <p:xfrm>
          <a:off x="2486088" y="701040"/>
          <a:ext cx="6623050" cy="198755"/>
        </p:xfrm>
        <a:graphic>
          <a:graphicData uri="http://schemas.openxmlformats.org/drawingml/2006/table">
            <a:tbl>
              <a:tblPr/>
              <a:tblGrid>
                <a:gridCol w="6623050"/>
              </a:tblGrid>
              <a:tr h="195580">
                <a:tc>
                  <a:txBody>
                    <a:bodyPr/>
                    <a:lstStyle/>
                    <a:p>
                      <a:pPr algn="l" rtl="0" eaLnBrk="0">
                        <a:lnSpc>
                          <a:spcPct val="104000"/>
                        </a:lnSpc>
                        <a:tabLst/>
                      </a:pPr>
                      <a:endParaRPr lang="Arial" altLang="Arial" sz="200" dirty="0"/>
                    </a:p>
                    <a:p>
                      <a:pPr marL="71755" algn="l" rtl="0" eaLnBrk="0">
                        <a:lnSpc>
                          <a:spcPct val="96000"/>
                        </a:lnSpc>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一、项目基本情况</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Basic</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Info</a:t>
                      </a:r>
                      <a:endParaRPr lang="Times New Roman" altLang="Times New Roman" sz="1000" dirty="0"/>
                    </a:p>
                  </a:txBody>
                  <a:tcPr marL="0" marR="0" marT="0" marB="0" vert="horz">
                    <a:lnL w="3175" cap="flat" cmpd="sng" algn="ctr">
                      <a:solidFill>
                        <a:srgbClr val="CCFFFF"/>
                      </a:solidFill>
                      <a:prstDash val="solid"/>
                      <a:round/>
                      <a:headEnd type="none" w="med" len="med"/>
                      <a:tailEnd type="none" w="med" len="med"/>
                    </a:lnL>
                    <a:lnR w="3175" cap="flat" cmpd="sng" algn="ctr">
                      <a:solidFill>
                        <a:srgbClr val="CCFFFF"/>
                      </a:solidFill>
                      <a:prstDash val="solid"/>
                      <a:round/>
                      <a:headEnd type="none" w="med" len="med"/>
                      <a:tailEnd type="none" w="med" len="med"/>
                    </a:lnR>
                    <a:lnT w="3175" cap="flat" cmpd="sng" algn="ctr">
                      <a:solidFill>
                        <a:srgbClr val="CCFFFF"/>
                      </a:solidFill>
                      <a:prstDash val="solid"/>
                      <a:round/>
                      <a:headEnd type="none" w="med" len="med"/>
                      <a:tailEnd type="none" w="med" len="med"/>
                    </a:lnT>
                    <a:lnB w="3175" cap="flat" cmpd="sng" algn="ctr">
                      <a:solidFill>
                        <a:srgbClr val="CCFFFF"/>
                      </a:solidFill>
                      <a:prstDash val="solid"/>
                      <a:round/>
                      <a:headEnd type="none" w="med" len="med"/>
                      <a:tailEnd type="none" w="med" len="med"/>
                    </a:lnB>
                    <a:solidFill>
                      <a:srgbClr val="CCFFFF"/>
                    </a:solidFill>
                  </a:tcPr>
                </a:tc>
              </a:tr>
            </a:tbl>
          </a:graphicData>
        </a:graphic>
      </p:graphicFrame>
      <p:graphicFrame>
        <p:nvGraphicFramePr>
          <p:cNvPr id="46" name="table 46"/>
          <p:cNvGraphicFramePr>
            <a:graphicFrameLocks noGrp="1"/>
          </p:cNvGraphicFramePr>
          <p:nvPr/>
        </p:nvGraphicFramePr>
        <p:xfrm>
          <a:off x="2486088" y="1519428"/>
          <a:ext cx="6623050" cy="197484"/>
        </p:xfrm>
        <a:graphic>
          <a:graphicData uri="http://schemas.openxmlformats.org/drawingml/2006/table">
            <a:tbl>
              <a:tblPr/>
              <a:tblGrid>
                <a:gridCol w="6623050"/>
              </a:tblGrid>
              <a:tr h="194309">
                <a:tc>
                  <a:txBody>
                    <a:bodyPr/>
                    <a:lstStyle/>
                    <a:p>
                      <a:pPr algn="l" rtl="0" eaLnBrk="0">
                        <a:lnSpc>
                          <a:spcPct val="104000"/>
                        </a:lnSpc>
                        <a:tabLst/>
                      </a:pPr>
                      <a:endParaRPr lang="Arial" altLang="Arial" sz="200" dirty="0"/>
                    </a:p>
                    <a:p>
                      <a:pPr marL="72389" algn="l" rtl="0" eaLnBrk="0">
                        <a:lnSpc>
                          <a:spcPct val="96000"/>
                        </a:lnSpc>
                        <a:tabLst/>
                      </a:pP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二、项目描述</a:t>
                      </a:r>
                      <a:r>
                        <a:rPr sz="1000" kern="0" spc="6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II</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Project</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Description</a:t>
                      </a:r>
                      <a:endParaRPr lang="Times New Roman" altLang="Times New Roman" sz="1000" dirty="0"/>
                    </a:p>
                  </a:txBody>
                  <a:tcPr marL="0" marR="0" marT="0" marB="0" vert="horz">
                    <a:lnL w="3175" cap="flat" cmpd="sng" algn="ctr">
                      <a:solidFill>
                        <a:srgbClr val="CCFFFF"/>
                      </a:solidFill>
                      <a:prstDash val="solid"/>
                      <a:round/>
                      <a:headEnd type="none" w="med" len="med"/>
                      <a:tailEnd type="none" w="med" len="med"/>
                    </a:lnL>
                    <a:lnR w="3175" cap="flat" cmpd="sng" algn="ctr">
                      <a:solidFill>
                        <a:srgbClr val="CCFFFF"/>
                      </a:solidFill>
                      <a:prstDash val="solid"/>
                      <a:round/>
                      <a:headEnd type="none" w="med" len="med"/>
                      <a:tailEnd type="none" w="med" len="med"/>
                    </a:lnR>
                    <a:lnT w="3175" cap="flat" cmpd="sng" algn="ctr">
                      <a:solidFill>
                        <a:srgbClr val="CCFFFF"/>
                      </a:solidFill>
                      <a:prstDash val="solid"/>
                      <a:round/>
                      <a:headEnd type="none" w="med" len="med"/>
                      <a:tailEnd type="none" w="med" len="med"/>
                    </a:lnT>
                    <a:lnB w="3175" cap="flat" cmpd="sng" algn="ctr">
                      <a:solidFill>
                        <a:srgbClr val="CCFFFF"/>
                      </a:solidFill>
                      <a:prstDash val="solid"/>
                      <a:round/>
                      <a:headEnd type="none" w="med" len="med"/>
                      <a:tailEnd type="none" w="med" len="med"/>
                    </a:lnB>
                    <a:solidFill>
                      <a:srgbClr val="CCFFFF"/>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table 48"/>
          <p:cNvGraphicFramePr>
            <a:graphicFrameLocks noGrp="1"/>
          </p:cNvGraphicFramePr>
          <p:nvPr/>
        </p:nvGraphicFramePr>
        <p:xfrm>
          <a:off x="1255725" y="1864233"/>
          <a:ext cx="9035415" cy="6728459"/>
        </p:xfrm>
        <a:graphic>
          <a:graphicData uri="http://schemas.openxmlformats.org/drawingml/2006/table">
            <a:tbl>
              <a:tblPr/>
              <a:tblGrid>
                <a:gridCol w="459740"/>
                <a:gridCol w="685800"/>
                <a:gridCol w="1371600"/>
                <a:gridCol w="114300"/>
                <a:gridCol w="571500"/>
                <a:gridCol w="571500"/>
                <a:gridCol w="685800"/>
                <a:gridCol w="342900"/>
                <a:gridCol w="571500"/>
                <a:gridCol w="457200"/>
                <a:gridCol w="457200"/>
                <a:gridCol w="457200"/>
                <a:gridCol w="114300"/>
                <a:gridCol w="342900"/>
                <a:gridCol w="457200"/>
                <a:gridCol w="457200"/>
                <a:gridCol w="457200"/>
                <a:gridCol w="460375"/>
              </a:tblGrid>
              <a:tr h="405129">
                <a:tc gridSpan="18">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18">
                  <a:txBody>
                    <a:bodyPr/>
                    <a:lstStyle/>
                    <a:p>
                      <a:pPr algn="l" rtl="0" eaLnBrk="0">
                        <a:lnSpc>
                          <a:spcPct val="115000"/>
                        </a:lnSpc>
                        <a:tabLst/>
                      </a:pPr>
                      <a:endParaRPr lang="Arial" altLang="Arial" sz="200" dirty="0"/>
                    </a:p>
                    <a:p>
                      <a:pPr marL="78105" algn="l" rtl="0" eaLnBrk="0">
                        <a:lnSpc>
                          <a:spcPct val="96000"/>
                        </a:lnSpc>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一、项目基本情况</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Basic</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Info</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3">
                  <a:txBody>
                    <a:bodyPr/>
                    <a:lstStyle/>
                    <a:p>
                      <a:pPr algn="l" rtl="0" eaLnBrk="0">
                        <a:lnSpc>
                          <a:spcPct val="185000"/>
                        </a:lnSpc>
                        <a:tabLst/>
                      </a:pPr>
                      <a:endParaRPr lang="Arial" altLang="Arial" sz="100" dirty="0"/>
                    </a:p>
                    <a:p>
                      <a:pPr marL="76200" algn="l" rtl="0" eaLnBrk="0">
                        <a:lnSpc>
                          <a:spcPts val="1182"/>
                        </a:lnSpc>
                        <a:spcBef>
                          <a:spcPts val="1"/>
                        </a:spcBef>
                        <a:tabLst/>
                      </a:pPr>
                      <a:r>
                        <a:rPr sz="900" kern="0" spc="0" dirty="0">
                          <a:solidFill>
                            <a:srgbClr val="000000">
                              <a:alpha val="100000"/>
                            </a:srgbClr>
                          </a:solidFill>
                          <a:latin typeface="SimSun"/>
                          <a:ea typeface="SimSun"/>
                          <a:cs typeface="SimSun"/>
                        </a:rPr>
                        <a:t>项目名称</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name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7000"/>
                        </a:lnSpc>
                        <a:tabLst/>
                      </a:pPr>
                      <a:endParaRPr lang="Arial" altLang="Arial" sz="200" dirty="0"/>
                    </a:p>
                    <a:p>
                      <a:pPr marL="72389" algn="l" rtl="0" eaLnBrk="0">
                        <a:lnSpc>
                          <a:spcPct val="95000"/>
                        </a:lnSpc>
                        <a:spcBef>
                          <a:spcPts val="2"/>
                        </a:spcBef>
                        <a:tabLst/>
                      </a:pPr>
                      <a:r>
                        <a:rPr sz="900" kern="0" spc="-10" dirty="0">
                          <a:solidFill>
                            <a:srgbClr val="000000">
                              <a:alpha val="100000"/>
                            </a:srgbClr>
                          </a:solidFill>
                          <a:latin typeface="Times New Roman"/>
                          <a:ea typeface="Times New Roman"/>
                          <a:cs typeface="Times New Roman"/>
                        </a:rPr>
                        <a:t>T </a:t>
                      </a:r>
                      <a:r>
                        <a:rPr sz="900" kern="0" spc="-10" dirty="0">
                          <a:solidFill>
                            <a:srgbClr val="000000">
                              <a:alpha val="100000"/>
                            </a:srgbClr>
                          </a:solidFill>
                          <a:latin typeface="SimSun"/>
                          <a:ea typeface="SimSun"/>
                          <a:cs typeface="SimSun"/>
                        </a:rPr>
                        <a:t>客户考察公司</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6">
                  <a:txBody>
                    <a:bodyPr/>
                    <a:lstStyle/>
                    <a:p>
                      <a:pPr algn="l" rtl="0" eaLnBrk="0">
                        <a:lnSpc>
                          <a:spcPct val="185000"/>
                        </a:lnSpc>
                        <a:tabLst/>
                      </a:pPr>
                      <a:endParaRPr lang="Arial" altLang="Arial" sz="100" dirty="0"/>
                    </a:p>
                    <a:p>
                      <a:pPr marL="73660" algn="l" rtl="0" eaLnBrk="0">
                        <a:lnSpc>
                          <a:spcPts val="1182"/>
                        </a:lnSpc>
                        <a:spcBef>
                          <a:spcPts val="1"/>
                        </a:spcBef>
                        <a:tabLst/>
                      </a:pPr>
                      <a:r>
                        <a:rPr sz="900" kern="0" spc="0" dirty="0">
                          <a:solidFill>
                            <a:srgbClr val="000000">
                              <a:alpha val="100000"/>
                            </a:srgbClr>
                          </a:solidFill>
                          <a:latin typeface="SimSun"/>
                          <a:ea typeface="SimSun"/>
                          <a:cs typeface="SimSun"/>
                        </a:rPr>
                        <a:t>项目编号</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code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06000"/>
                        </a:lnSpc>
                        <a:tabLst/>
                      </a:pPr>
                      <a:endParaRPr lang="Arial" altLang="Arial" sz="400" dirty="0"/>
                    </a:p>
                    <a:p>
                      <a:pPr marL="72389" algn="l" rtl="0" eaLnBrk="0">
                        <a:lnSpc>
                          <a:spcPct val="76000"/>
                        </a:lnSpc>
                        <a:spcBef>
                          <a:spcPts val="3"/>
                        </a:spcBef>
                        <a:tabLst/>
                      </a:pPr>
                      <a:r>
                        <a:rPr sz="900" kern="0" spc="-10" dirty="0">
                          <a:solidFill>
                            <a:srgbClr val="000000">
                              <a:alpha val="100000"/>
                            </a:srgbClr>
                          </a:solidFill>
                          <a:latin typeface="Times New Roman"/>
                          <a:ea typeface="Times New Roman"/>
                          <a:cs typeface="Times New Roman"/>
                        </a:rPr>
                        <a:t>T0808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3">
                  <a:txBody>
                    <a:bodyPr/>
                    <a:lstStyle/>
                    <a:p>
                      <a:pPr algn="l" rtl="0" eaLnBrk="0">
                        <a:lnSpc>
                          <a:spcPct val="188000"/>
                        </a:lnSpc>
                        <a:tabLst/>
                      </a:pPr>
                      <a:endParaRPr lang="Arial" altLang="Arial" sz="100" dirty="0"/>
                    </a:p>
                    <a:p>
                      <a:pPr marL="75564" algn="l" rtl="0" eaLnBrk="0">
                        <a:lnSpc>
                          <a:spcPts val="1182"/>
                        </a:lnSpc>
                        <a:tabLst/>
                      </a:pPr>
                      <a:r>
                        <a:rPr sz="900" kern="0" spc="0" dirty="0">
                          <a:solidFill>
                            <a:srgbClr val="000000">
                              <a:alpha val="100000"/>
                            </a:srgbClr>
                          </a:solidFill>
                          <a:latin typeface="SimSun"/>
                          <a:ea typeface="SimSun"/>
                          <a:cs typeface="SimSun"/>
                        </a:rPr>
                        <a:t>制作人</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prepare</a:t>
                      </a:r>
                      <a:r>
                        <a:rPr sz="900" kern="0" spc="-10" dirty="0">
                          <a:solidFill>
                            <a:srgbClr val="000000">
                              <a:alpha val="100000"/>
                            </a:srgbClr>
                          </a:solidFill>
                          <a:latin typeface="Times New Roman"/>
                          <a:ea typeface="Times New Roman"/>
                          <a:cs typeface="Times New Roman"/>
                        </a:rPr>
                        <a:t>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0000"/>
                        </a:lnSpc>
                        <a:tabLst/>
                      </a:pPr>
                      <a:endParaRPr lang="Arial" altLang="Arial" sz="300" dirty="0"/>
                    </a:p>
                    <a:p>
                      <a:pPr marL="75564" algn="l" rtl="0" eaLnBrk="0">
                        <a:lnSpc>
                          <a:spcPct val="95000"/>
                        </a:lnSpc>
                        <a:spcBef>
                          <a:spcPts val="1"/>
                        </a:spcBef>
                        <a:tabLst/>
                      </a:pPr>
                      <a:r>
                        <a:rPr sz="900" kern="0" spc="-20" dirty="0">
                          <a:solidFill>
                            <a:srgbClr val="000000">
                              <a:alpha val="100000"/>
                            </a:srgbClr>
                          </a:solidFill>
                          <a:latin typeface="SimSun"/>
                          <a:ea typeface="SimSun"/>
                          <a:cs typeface="SimSun"/>
                        </a:rPr>
                        <a:t>张芳</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6">
                  <a:txBody>
                    <a:bodyPr/>
                    <a:lstStyle/>
                    <a:p>
                      <a:pPr algn="l" rtl="0" eaLnBrk="0">
                        <a:lnSpc>
                          <a:spcPct val="188000"/>
                        </a:lnSpc>
                        <a:tabLst/>
                      </a:pPr>
                      <a:endParaRPr lang="Arial" altLang="Arial" sz="100" dirty="0"/>
                    </a:p>
                    <a:p>
                      <a:pPr marL="76200" algn="l" rtl="0" eaLnBrk="0">
                        <a:lnSpc>
                          <a:spcPts val="1182"/>
                        </a:lnSpc>
                        <a:tabLst/>
                      </a:pPr>
                      <a:r>
                        <a:rPr sz="900" kern="0" spc="-10" dirty="0">
                          <a:solidFill>
                            <a:srgbClr val="000000">
                              <a:alpha val="100000"/>
                            </a:srgbClr>
                          </a:solidFill>
                          <a:latin typeface="SimSun"/>
                          <a:ea typeface="SimSun"/>
                          <a:cs typeface="SimSun"/>
                        </a:rPr>
                        <a:t>审核人</a:t>
                      </a:r>
                      <a:r>
                        <a:rPr sz="900" kern="0" spc="-15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reviewed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48000"/>
                        </a:lnSpc>
                        <a:tabLst/>
                      </a:pPr>
                      <a:endParaRPr lang="Arial" altLang="Arial" sz="200" dirty="0"/>
                    </a:p>
                    <a:p>
                      <a:pPr marL="75564" algn="l" rtl="0" eaLnBrk="0">
                        <a:lnSpc>
                          <a:spcPct val="96000"/>
                        </a:lnSpc>
                        <a:spcBef>
                          <a:spcPts val="2"/>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3">
                  <a:txBody>
                    <a:bodyPr/>
                    <a:lstStyle/>
                    <a:p>
                      <a:pPr algn="l" rtl="0" eaLnBrk="0">
                        <a:lnSpc>
                          <a:spcPct val="186000"/>
                        </a:lnSpc>
                        <a:tabLst/>
                      </a:pPr>
                      <a:endParaRPr lang="Arial" altLang="Arial" sz="100" dirty="0"/>
                    </a:p>
                    <a:p>
                      <a:pPr marL="76200" algn="l" rtl="0" eaLnBrk="0">
                        <a:lnSpc>
                          <a:spcPts val="1182"/>
                        </a:lnSpc>
                        <a:spcBef>
                          <a:spcPts val="1"/>
                        </a:spcBef>
                        <a:tabLst/>
                      </a:pPr>
                      <a:r>
                        <a:rPr sz="900" kern="0" spc="0" dirty="0">
                          <a:solidFill>
                            <a:srgbClr val="000000">
                              <a:alpha val="100000"/>
                            </a:srgbClr>
                          </a:solidFill>
                          <a:latin typeface="SimSun"/>
                          <a:ea typeface="SimSun"/>
                          <a:cs typeface="SimSun"/>
                        </a:rPr>
                        <a:t>项目经理</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mana</a:t>
                      </a:r>
                      <a:r>
                        <a:rPr sz="900" kern="0" spc="-10" dirty="0">
                          <a:solidFill>
                            <a:srgbClr val="000000">
                              <a:alpha val="100000"/>
                            </a:srgbClr>
                          </a:solidFill>
                          <a:latin typeface="Times New Roman"/>
                          <a:ea typeface="Times New Roman"/>
                          <a:cs typeface="Times New Roman"/>
                        </a:rPr>
                        <a:t>ger</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8000"/>
                        </a:lnSpc>
                        <a:tabLst/>
                      </a:pPr>
                      <a:endParaRPr lang="Arial" altLang="Arial" sz="200" dirty="0"/>
                    </a:p>
                    <a:p>
                      <a:pPr marL="75564" algn="l" rtl="0" eaLnBrk="0">
                        <a:lnSpc>
                          <a:spcPct val="96000"/>
                        </a:lnSpc>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6">
                  <a:txBody>
                    <a:bodyPr/>
                    <a:lstStyle/>
                    <a:p>
                      <a:pPr algn="l" rtl="0" eaLnBrk="0">
                        <a:lnSpc>
                          <a:spcPct val="186000"/>
                        </a:lnSpc>
                        <a:tabLst/>
                      </a:pPr>
                      <a:endParaRPr lang="Arial" altLang="Arial" sz="100" dirty="0"/>
                    </a:p>
                    <a:p>
                      <a:pPr marL="73025" algn="l" rtl="0" eaLnBrk="0">
                        <a:lnSpc>
                          <a:spcPts val="1182"/>
                        </a:lnSpc>
                        <a:spcBef>
                          <a:spcPts val="1"/>
                        </a:spcBef>
                        <a:tabLst/>
                      </a:pPr>
                      <a:r>
                        <a:rPr sz="900" kern="0" spc="-10" dirty="0">
                          <a:solidFill>
                            <a:srgbClr val="000000">
                              <a:alpha val="100000"/>
                            </a:srgbClr>
                          </a:solidFill>
                          <a:latin typeface="SimSun"/>
                          <a:ea typeface="SimSun"/>
                          <a:cs typeface="SimSun"/>
                        </a:rPr>
                        <a:t>制作日期</a:t>
                      </a:r>
                      <a:r>
                        <a:rPr sz="900" kern="0" spc="-19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data</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06000"/>
                        </a:lnSpc>
                        <a:tabLst/>
                      </a:pPr>
                      <a:endParaRPr lang="Arial" altLang="Arial" sz="400" dirty="0"/>
                    </a:p>
                    <a:p>
                      <a:pPr marL="71119" algn="l" rtl="0" eaLnBrk="0">
                        <a:lnSpc>
                          <a:spcPct val="76000"/>
                        </a:lnSpc>
                        <a:spcBef>
                          <a:spcPts val="4"/>
                        </a:spcBef>
                        <a:tabLst/>
                      </a:pPr>
                      <a:r>
                        <a:rPr sz="900" kern="0" spc="-10" dirty="0">
                          <a:solidFill>
                            <a:srgbClr val="000000">
                              <a:alpha val="100000"/>
                            </a:srgbClr>
                          </a:solidFill>
                          <a:latin typeface="Times New Roman"/>
                          <a:ea typeface="Times New Roman"/>
                          <a:cs typeface="Times New Roman"/>
                        </a:rPr>
                        <a:t>2005-7-10</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18">
                  <a:txBody>
                    <a:bodyPr/>
                    <a:lstStyle/>
                    <a:p>
                      <a:pPr algn="l" rtl="0" eaLnBrk="0">
                        <a:lnSpc>
                          <a:spcPct val="114000"/>
                        </a:lnSpc>
                        <a:tabLst/>
                      </a:pPr>
                      <a:endParaRPr lang="Arial" altLang="Arial" sz="200" dirty="0"/>
                    </a:p>
                    <a:p>
                      <a:pPr marL="78739" algn="l" rtl="0" eaLnBrk="0">
                        <a:lnSpc>
                          <a:spcPct val="96000"/>
                        </a:lnSpc>
                        <a:spcBef>
                          <a:spcPts val="1"/>
                        </a:spcBef>
                        <a:tabLst/>
                      </a:pP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二、工作分解结构</a:t>
                      </a:r>
                      <a:r>
                        <a:rPr sz="1000" kern="0" spc="6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II</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WBS</a:t>
                      </a:r>
                      <a:r>
                        <a:rPr sz="1000" b="1" kern="0" spc="60" dirty="0">
                          <a:solidFill>
                            <a:srgbClr val="000000">
                              <a:alpha val="100000"/>
                            </a:srgbClr>
                          </a:solidFill>
                          <a:latin typeface="Times New Roman"/>
                          <a:ea typeface="Times New Roman"/>
                          <a:cs typeface="Times New Roman"/>
                        </a:rPr>
                        <a:t>  </a:t>
                      </a: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60" dirty="0">
                          <a:solidFill>
                            <a:srgbClr val="000000">
                              <a:alpha val="100000"/>
                            </a:srgbClr>
                          </a:solidFill>
                          <a:latin typeface="Times New Roman"/>
                          <a:ea typeface="Times New Roman"/>
                          <a:cs typeface="Times New Roman"/>
                        </a:rPr>
                        <a:t>R-</a:t>
                      </a: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负责</a:t>
                      </a:r>
                      <a:r>
                        <a:rPr sz="1000" kern="0" spc="6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responsible</a:t>
                      </a: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kern="0" spc="6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As</a:t>
                      </a:r>
                      <a:r>
                        <a:rPr sz="1000" b="1" kern="0" spc="60" dirty="0">
                          <a:solidFill>
                            <a:srgbClr val="000000">
                              <a:alpha val="100000"/>
                            </a:srgbClr>
                          </a:solidFill>
                          <a:latin typeface="Times New Roman"/>
                          <a:ea typeface="Times New Roman"/>
                          <a:cs typeface="Times New Roman"/>
                        </a:rPr>
                        <a:t>-</a:t>
                      </a: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辅助</a:t>
                      </a:r>
                      <a:r>
                        <a:rPr sz="1000" kern="0" spc="6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assist</a:t>
                      </a: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a:t>
                      </a: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通知</a:t>
                      </a:r>
                      <a:r>
                        <a:rPr sz="1000" kern="0" spc="5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informed</a:t>
                      </a: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kern="0" spc="8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Ap</a:t>
                      </a:r>
                      <a:r>
                        <a:rPr sz="1000" b="1" kern="0" spc="50" dirty="0">
                          <a:solidFill>
                            <a:srgbClr val="000000">
                              <a:alpha val="100000"/>
                            </a:srgbClr>
                          </a:solidFill>
                          <a:latin typeface="Times New Roman"/>
                          <a:ea typeface="Times New Roman"/>
                          <a:cs typeface="Times New Roman"/>
                        </a:rPr>
                        <a:t>-</a:t>
                      </a: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审批</a:t>
                      </a:r>
                      <a:r>
                        <a:rPr sz="1000" kern="0" spc="5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to</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approve</a:t>
                      </a: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798194">
                <a:tc>
                  <a:txBody>
                    <a:bodyPr/>
                    <a:lstStyle/>
                    <a:p>
                      <a:pPr algn="l" rtl="0" eaLnBrk="0">
                        <a:lnSpc>
                          <a:spcPct val="100000"/>
                        </a:lnSpc>
                        <a:tabLst/>
                      </a:pPr>
                      <a:endParaRPr lang="Arial" altLang="Arial" sz="1000" dirty="0"/>
                    </a:p>
                    <a:p>
                      <a:pPr algn="l" rtl="0" eaLnBrk="0">
                        <a:lnSpc>
                          <a:spcPct val="8604"/>
                        </a:lnSpc>
                        <a:tabLst/>
                      </a:pPr>
                      <a:endParaRPr lang="Arial" altLang="Arial" sz="100" dirty="0"/>
                    </a:p>
                    <a:p>
                      <a:pPr marL="76200" algn="l" rtl="0" eaLnBrk="0">
                        <a:lnSpc>
                          <a:spcPct val="89000"/>
                        </a:lnSpc>
                        <a:tabLst/>
                      </a:pPr>
                      <a:r>
                        <a:rPr sz="700" kern="0" spc="70" dirty="0">
                          <a:solidFill>
                            <a:srgbClr val="000000">
                              <a:alpha val="100000"/>
                            </a:srgbClr>
                          </a:solidFill>
                          <a:latin typeface="SimSun"/>
                          <a:ea typeface="SimSun"/>
                          <a:cs typeface="SimSun"/>
                        </a:rPr>
                        <a:t>分解</a:t>
                      </a:r>
                      <a:r>
                        <a:rPr sz="700" kern="0" spc="-200" dirty="0">
                          <a:solidFill>
                            <a:srgbClr val="000000">
                              <a:alpha val="100000"/>
                            </a:srgbClr>
                          </a:solidFill>
                          <a:latin typeface="SimSun"/>
                          <a:ea typeface="SimSun"/>
                          <a:cs typeface="SimSun"/>
                        </a:rPr>
                        <a:t> </a:t>
                      </a:r>
                      <a:r>
                        <a:rPr sz="700" kern="0" spc="70" dirty="0">
                          <a:solidFill>
                            <a:srgbClr val="000000">
                              <a:alpha val="100000"/>
                            </a:srgbClr>
                          </a:solidFill>
                          <a:latin typeface="SimSun"/>
                          <a:ea typeface="SimSun"/>
                          <a:cs typeface="SimSun"/>
                        </a:rPr>
                        <a:t>代</a:t>
                      </a:r>
                      <a:endParaRPr lang="SimSun" altLang="SimSun" sz="700" dirty="0"/>
                    </a:p>
                    <a:p>
                      <a:pPr marL="74294" algn="l" rtl="0" eaLnBrk="0">
                        <a:lnSpc>
                          <a:spcPct val="202000"/>
                        </a:lnSpc>
                        <a:spcBef>
                          <a:spcPts val="4"/>
                        </a:spcBef>
                        <a:tabLst/>
                      </a:pPr>
                      <a:r>
                        <a:rPr sz="700" kern="0" spc="110" dirty="0">
                          <a:solidFill>
                            <a:srgbClr val="000000">
                              <a:alpha val="100000"/>
                            </a:srgbClr>
                          </a:solidFill>
                          <a:latin typeface="SimSun"/>
                          <a:ea typeface="SimSun"/>
                          <a:cs typeface="SimSun"/>
                        </a:rPr>
                        <a:t>码</a:t>
                      </a:r>
                      <a:r>
                        <a:rPr sz="700" kern="0" spc="-200" dirty="0">
                          <a:solidFill>
                            <a:srgbClr val="000000">
                              <a:alpha val="100000"/>
                            </a:srgbClr>
                          </a:solidFill>
                          <a:latin typeface="SimSun"/>
                          <a:ea typeface="SimSun"/>
                          <a:cs typeface="SimSun"/>
                        </a:rPr>
                        <a:t> </a:t>
                      </a:r>
                      <a:r>
                        <a:rPr sz="700" kern="0" spc="0" dirty="0">
                          <a:solidFill>
                            <a:srgbClr val="000000">
                              <a:alpha val="100000"/>
                            </a:srgbClr>
                          </a:solidFill>
                          <a:latin typeface="Times New Roman"/>
                          <a:ea typeface="Times New Roman"/>
                          <a:cs typeface="Times New Roman"/>
                        </a:rPr>
                        <a:t>WBS    </a:t>
                      </a:r>
                      <a:r>
                        <a:rPr sz="700" kern="0" spc="10" dirty="0">
                          <a:solidFill>
                            <a:srgbClr val="000000">
                              <a:alpha val="100000"/>
                            </a:srgbClr>
                          </a:solidFill>
                          <a:latin typeface="Times New Roman"/>
                          <a:ea typeface="Times New Roman"/>
                          <a:cs typeface="Times New Roman"/>
                        </a:rPr>
                        <a:t>code</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65000"/>
                        </a:lnSpc>
                        <a:tabLst/>
                      </a:pPr>
                      <a:endParaRPr lang="Arial" altLang="Arial" sz="1000" dirty="0"/>
                    </a:p>
                    <a:p>
                      <a:pPr algn="l" rtl="0" eaLnBrk="0">
                        <a:lnSpc>
                          <a:spcPct val="8670"/>
                        </a:lnSpc>
                        <a:tabLst/>
                      </a:pPr>
                      <a:endParaRPr lang="Arial" altLang="Arial" sz="100" dirty="0"/>
                    </a:p>
                    <a:p>
                      <a:pPr marL="72389" algn="l" rtl="0" eaLnBrk="0">
                        <a:lnSpc>
                          <a:spcPct val="89000"/>
                        </a:lnSpc>
                        <a:tabLst/>
                      </a:pPr>
                      <a:r>
                        <a:rPr sz="700" kern="0" spc="40" dirty="0">
                          <a:solidFill>
                            <a:srgbClr val="000000">
                              <a:alpha val="100000"/>
                            </a:srgbClr>
                          </a:solidFill>
                          <a:latin typeface="SimSun"/>
                          <a:ea typeface="SimSun"/>
                          <a:cs typeface="SimSun"/>
                        </a:rPr>
                        <a:t>任务名称</a:t>
                      </a:r>
                      <a:endParaRPr lang="SimSun" altLang="SimSun" sz="700" dirty="0"/>
                    </a:p>
                    <a:p>
                      <a:pPr marL="71755" algn="l" rtl="0" eaLnBrk="0">
                        <a:lnSpc>
                          <a:spcPts val="1457"/>
                        </a:lnSpc>
                        <a:tabLst/>
                      </a:pPr>
                      <a:r>
                        <a:rPr sz="700" kern="0" spc="0" dirty="0">
                          <a:solidFill>
                            <a:srgbClr val="000000">
                              <a:alpha val="100000"/>
                            </a:srgbClr>
                          </a:solidFill>
                          <a:latin typeface="Times New Roman"/>
                          <a:ea typeface="Times New Roman"/>
                          <a:cs typeface="Times New Roman"/>
                        </a:rPr>
                        <a:t>Task</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66000"/>
                        </a:lnSpc>
                        <a:tabLst/>
                      </a:pPr>
                      <a:endParaRPr lang="Arial" altLang="Arial" sz="1000" dirty="0"/>
                    </a:p>
                    <a:p>
                      <a:pPr marL="72389" algn="l" rtl="0" eaLnBrk="0">
                        <a:lnSpc>
                          <a:spcPct val="100000"/>
                        </a:lnSpc>
                        <a:spcBef>
                          <a:spcPts val="3"/>
                        </a:spcBef>
                        <a:tabLst/>
                      </a:pPr>
                      <a:r>
                        <a:rPr sz="700" kern="0" spc="40" dirty="0">
                          <a:solidFill>
                            <a:srgbClr val="000000">
                              <a:alpha val="100000"/>
                            </a:srgbClr>
                          </a:solidFill>
                          <a:latin typeface="SimSun"/>
                          <a:ea typeface="SimSun"/>
                          <a:cs typeface="SimSun"/>
                        </a:rPr>
                        <a:t>包含活动</a:t>
                      </a:r>
                      <a:endParaRPr lang="SimSun" altLang="SimSun" sz="700" dirty="0"/>
                    </a:p>
                    <a:p>
                      <a:pPr algn="l" rtl="0" eaLnBrk="0">
                        <a:lnSpc>
                          <a:spcPct val="124000"/>
                        </a:lnSpc>
                        <a:tabLst/>
                      </a:pPr>
                      <a:endParaRPr lang="Arial" altLang="Arial" sz="400" dirty="0"/>
                    </a:p>
                    <a:p>
                      <a:pPr marL="69214" algn="l" rtl="0" eaLnBrk="0">
                        <a:lnSpc>
                          <a:spcPts val="985"/>
                        </a:lnSpc>
                        <a:spcBef>
                          <a:spcPts val="1"/>
                        </a:spcBef>
                        <a:tabLst/>
                      </a:pPr>
                      <a:r>
                        <a:rPr sz="700" kern="0" spc="20" dirty="0">
                          <a:solidFill>
                            <a:srgbClr val="000000">
                              <a:alpha val="100000"/>
                            </a:srgbClr>
                          </a:solidFill>
                          <a:latin typeface="Times New Roman"/>
                          <a:ea typeface="Times New Roman"/>
                          <a:cs typeface="Times New Roman"/>
                        </a:rPr>
                        <a:t>Activities in</a:t>
                      </a:r>
                      <a:r>
                        <a:rPr sz="700" kern="0" spc="10" dirty="0">
                          <a:solidFill>
                            <a:srgbClr val="000000">
                              <a:alpha val="100000"/>
                            </a:srgbClr>
                          </a:solidFill>
                          <a:latin typeface="Times New Roman"/>
                          <a:ea typeface="Times New Roman"/>
                          <a:cs typeface="Times New Roman"/>
                        </a:rPr>
                        <a:t>cluded</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p>
                      <a:pPr algn="l" rtl="0" eaLnBrk="0">
                        <a:lnSpc>
                          <a:spcPct val="8604"/>
                        </a:lnSpc>
                        <a:tabLst/>
                      </a:pPr>
                      <a:endParaRPr lang="Arial" altLang="Arial" sz="100" dirty="0"/>
                    </a:p>
                    <a:p>
                      <a:pPr marL="73660" algn="l" rtl="0" eaLnBrk="0">
                        <a:lnSpc>
                          <a:spcPct val="89000"/>
                        </a:lnSpc>
                        <a:tabLst/>
                      </a:pPr>
                      <a:r>
                        <a:rPr sz="700" kern="0" spc="30" dirty="0">
                          <a:solidFill>
                            <a:srgbClr val="000000">
                              <a:alpha val="100000"/>
                            </a:srgbClr>
                          </a:solidFill>
                          <a:latin typeface="SimSun"/>
                          <a:ea typeface="SimSun"/>
                          <a:cs typeface="SimSun"/>
                        </a:rPr>
                        <a:t>工时估算</a:t>
                      </a:r>
                      <a:endParaRPr lang="SimSun" altLang="SimSun" sz="700" dirty="0"/>
                    </a:p>
                    <a:p>
                      <a:pPr marL="70485" algn="l" rtl="0" eaLnBrk="0">
                        <a:lnSpc>
                          <a:spcPts val="1458"/>
                        </a:lnSpc>
                        <a:tabLst/>
                      </a:pPr>
                      <a:r>
                        <a:rPr sz="700" kern="0" spc="10" dirty="0">
                          <a:solidFill>
                            <a:srgbClr val="000000">
                              <a:alpha val="100000"/>
                            </a:srgbClr>
                          </a:solidFill>
                          <a:latin typeface="Times New Roman"/>
                          <a:ea typeface="Times New Roman"/>
                          <a:cs typeface="Times New Roman"/>
                        </a:rPr>
                        <a:t>Estimated</a:t>
                      </a:r>
                      <a:endParaRPr lang="Times New Roman" altLang="Times New Roman" sz="700" dirty="0"/>
                    </a:p>
                    <a:p>
                      <a:pPr marL="71755" algn="l" rtl="0" eaLnBrk="0">
                        <a:lnSpc>
                          <a:spcPts val="1560"/>
                        </a:lnSpc>
                        <a:tabLst/>
                      </a:pPr>
                      <a:r>
                        <a:rPr sz="700" kern="0" spc="0" dirty="0">
                          <a:solidFill>
                            <a:srgbClr val="000000">
                              <a:alpha val="100000"/>
                            </a:srgbClr>
                          </a:solidFill>
                          <a:latin typeface="Times New Roman"/>
                          <a:ea typeface="Times New Roman"/>
                          <a:cs typeface="Times New Roman"/>
                        </a:rPr>
                        <a:t>Time</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p>
                      <a:pPr algn="l" rtl="0" eaLnBrk="0">
                        <a:lnSpc>
                          <a:spcPct val="8604"/>
                        </a:lnSpc>
                        <a:tabLst/>
                      </a:pPr>
                      <a:endParaRPr lang="Arial" altLang="Arial" sz="100" dirty="0"/>
                    </a:p>
                    <a:p>
                      <a:pPr marL="73025" algn="l" rtl="0" eaLnBrk="0">
                        <a:lnSpc>
                          <a:spcPct val="89000"/>
                        </a:lnSpc>
                        <a:tabLst/>
                      </a:pPr>
                      <a:r>
                        <a:rPr sz="700" kern="0" spc="140" dirty="0">
                          <a:solidFill>
                            <a:srgbClr val="000000">
                              <a:alpha val="100000"/>
                            </a:srgbClr>
                          </a:solidFill>
                          <a:latin typeface="SimSun"/>
                          <a:ea typeface="SimSun"/>
                          <a:cs typeface="SimSun"/>
                        </a:rPr>
                        <a:t>人力资源</a:t>
                      </a:r>
                      <a:endParaRPr lang="SimSun" altLang="SimSun" sz="700" dirty="0"/>
                    </a:p>
                    <a:p>
                      <a:pPr marL="70485" algn="l" rtl="0" eaLnBrk="0">
                        <a:lnSpc>
                          <a:spcPct val="189000"/>
                        </a:lnSpc>
                        <a:spcBef>
                          <a:spcPts val="1"/>
                        </a:spcBef>
                        <a:tabLst/>
                      </a:pPr>
                      <a:r>
                        <a:rPr sz="700" kern="0" spc="0" dirty="0">
                          <a:solidFill>
                            <a:srgbClr val="000000">
                              <a:alpha val="100000"/>
                            </a:srgbClr>
                          </a:solidFill>
                          <a:latin typeface="Times New Roman"/>
                          <a:ea typeface="Times New Roman"/>
                          <a:cs typeface="Times New Roman"/>
                        </a:rPr>
                        <a:t>Estimated</a:t>
                      </a:r>
                      <a:r>
                        <a:rPr sz="700" kern="0" spc="30" dirty="0">
                          <a:solidFill>
                            <a:srgbClr val="000000">
                              <a:alpha val="100000"/>
                            </a:srgbClr>
                          </a:solidFill>
                          <a:latin typeface="Times New Roman"/>
                          <a:ea typeface="Times New Roman"/>
                          <a:cs typeface="Times New Roman"/>
                        </a:rPr>
                        <a:t>      </a:t>
                      </a:r>
                      <a:r>
                        <a:rPr sz="700" kern="0" spc="20" dirty="0">
                          <a:solidFill>
                            <a:srgbClr val="000000">
                              <a:alpha val="100000"/>
                            </a:srgbClr>
                          </a:solidFill>
                          <a:latin typeface="Times New Roman"/>
                          <a:ea typeface="Times New Roman"/>
                          <a:cs typeface="Times New Roman"/>
                        </a:rPr>
                        <a:t>HR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65000"/>
                        </a:lnSpc>
                        <a:tabLst/>
                      </a:pPr>
                      <a:endParaRPr lang="Arial" altLang="Arial" sz="1000" dirty="0"/>
                    </a:p>
                    <a:p>
                      <a:pPr algn="l" rtl="0" eaLnBrk="0">
                        <a:lnSpc>
                          <a:spcPct val="9108"/>
                        </a:lnSpc>
                        <a:tabLst/>
                      </a:pPr>
                      <a:endParaRPr lang="Arial" altLang="Arial" sz="100" dirty="0"/>
                    </a:p>
                    <a:p>
                      <a:pPr marL="72389" algn="l" rtl="0" eaLnBrk="0">
                        <a:lnSpc>
                          <a:spcPts val="846"/>
                        </a:lnSpc>
                        <a:tabLst/>
                      </a:pPr>
                      <a:r>
                        <a:rPr sz="700" kern="0" spc="200" dirty="0">
                          <a:solidFill>
                            <a:srgbClr val="000000">
                              <a:alpha val="100000"/>
                            </a:srgbClr>
                          </a:solidFill>
                          <a:latin typeface="SimSun"/>
                          <a:ea typeface="SimSun"/>
                          <a:cs typeface="SimSun"/>
                        </a:rPr>
                        <a:t>其他资源</a:t>
                      </a:r>
                      <a:r>
                        <a:rPr sz="700" kern="0" spc="190" dirty="0">
                          <a:solidFill>
                            <a:srgbClr val="000000">
                              <a:alpha val="100000"/>
                            </a:srgbClr>
                          </a:solidFill>
                          <a:latin typeface="SimSun"/>
                          <a:ea typeface="SimSun"/>
                          <a:cs typeface="SimSun"/>
                        </a:rPr>
                        <a:t> </a:t>
                      </a:r>
                      <a:r>
                        <a:rPr sz="700" kern="0" spc="0" dirty="0">
                          <a:solidFill>
                            <a:srgbClr val="000000">
                              <a:alpha val="100000"/>
                            </a:srgbClr>
                          </a:solidFill>
                          <a:latin typeface="Times New Roman"/>
                          <a:ea typeface="Times New Roman"/>
                          <a:cs typeface="Times New Roman"/>
                        </a:rPr>
                        <a:t>Estimated</a:t>
                      </a:r>
                      <a:endParaRPr lang="Times New Roman" altLang="Times New Roman" sz="700" dirty="0"/>
                    </a:p>
                    <a:p>
                      <a:pPr algn="l" rtl="0" eaLnBrk="0">
                        <a:lnSpc>
                          <a:spcPct val="104000"/>
                        </a:lnSpc>
                        <a:tabLst/>
                      </a:pPr>
                      <a:endParaRPr lang="Arial" altLang="Arial" sz="800" dirty="0"/>
                    </a:p>
                    <a:p>
                      <a:pPr marL="69214" algn="l" rtl="0" eaLnBrk="0">
                        <a:lnSpc>
                          <a:spcPts val="513"/>
                        </a:lnSpc>
                        <a:spcBef>
                          <a:spcPts val="5"/>
                        </a:spcBef>
                        <a:tabLst/>
                      </a:pPr>
                      <a:r>
                        <a:rPr sz="700" kern="0" spc="10" dirty="0">
                          <a:solidFill>
                            <a:srgbClr val="000000">
                              <a:alpha val="100000"/>
                            </a:srgbClr>
                          </a:solidFill>
                          <a:latin typeface="Times New Roman"/>
                          <a:ea typeface="Times New Roman"/>
                          <a:cs typeface="Times New Roman"/>
                        </a:rPr>
                        <a:t>resources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p>
                      <a:pPr algn="l" rtl="0" eaLnBrk="0">
                        <a:lnSpc>
                          <a:spcPct val="6514"/>
                        </a:lnSpc>
                        <a:tabLst/>
                      </a:pPr>
                      <a:endParaRPr lang="Arial" altLang="Arial" sz="100" dirty="0"/>
                    </a:p>
                    <a:p>
                      <a:pPr marL="72389" indent="5080" algn="l" rtl="0" eaLnBrk="0">
                        <a:lnSpc>
                          <a:spcPct val="154000"/>
                        </a:lnSpc>
                        <a:tabLst/>
                      </a:pPr>
                      <a:r>
                        <a:rPr sz="700" kern="0" spc="130" dirty="0">
                          <a:solidFill>
                            <a:srgbClr val="000000">
                              <a:alpha val="100000"/>
                            </a:srgbClr>
                          </a:solidFill>
                          <a:latin typeface="SimSun"/>
                          <a:ea typeface="SimSun"/>
                          <a:cs typeface="SimSun"/>
                        </a:rPr>
                        <a:t>费用估算</a:t>
                      </a:r>
                      <a:r>
                        <a:rPr sz="700" kern="0" spc="0" dirty="0">
                          <a:solidFill>
                            <a:srgbClr val="000000">
                              <a:alpha val="100000"/>
                            </a:srgbClr>
                          </a:solidFill>
                          <a:latin typeface="SimSun"/>
                          <a:ea typeface="SimSun"/>
                          <a:cs typeface="SimSun"/>
                        </a:rPr>
                        <a:t>  </a:t>
                      </a:r>
                      <a:r>
                        <a:rPr sz="700" kern="0" spc="10" dirty="0">
                          <a:solidFill>
                            <a:srgbClr val="000000">
                              <a:alpha val="100000"/>
                            </a:srgbClr>
                          </a:solidFill>
                          <a:latin typeface="Times New Roman"/>
                          <a:ea typeface="Times New Roman"/>
                          <a:cs typeface="Times New Roman"/>
                        </a:rPr>
                        <a:t>estimated</a:t>
                      </a:r>
                      <a:endParaRPr lang="Times New Roman" altLang="Times New Roman" sz="700" dirty="0"/>
                    </a:p>
                    <a:p>
                      <a:pPr algn="l" rtl="0" eaLnBrk="0">
                        <a:lnSpc>
                          <a:spcPct val="100000"/>
                        </a:lnSpc>
                        <a:tabLst/>
                      </a:pPr>
                      <a:endParaRPr lang="Arial" altLang="Arial" sz="600" dirty="0"/>
                    </a:p>
                    <a:p>
                      <a:pPr marL="71755" algn="l" rtl="0" eaLnBrk="0">
                        <a:lnSpc>
                          <a:spcPct val="73000"/>
                        </a:lnSpc>
                        <a:spcBef>
                          <a:spcPts val="6"/>
                        </a:spcBef>
                        <a:tabLst/>
                      </a:pPr>
                      <a:r>
                        <a:rPr sz="700" kern="0" spc="0" dirty="0">
                          <a:solidFill>
                            <a:srgbClr val="000000">
                              <a:alpha val="100000"/>
                            </a:srgbClr>
                          </a:solidFill>
                          <a:latin typeface="Times New Roman"/>
                          <a:ea typeface="Times New Roman"/>
                          <a:cs typeface="Times New Roman"/>
                        </a:rPr>
                        <a:t>cost</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p>
                      <a:pPr algn="l" rtl="0" eaLnBrk="0">
                        <a:lnSpc>
                          <a:spcPct val="9047"/>
                        </a:lnSpc>
                        <a:tabLst/>
                      </a:pPr>
                      <a:endParaRPr lang="Arial" altLang="Arial" sz="100" dirty="0"/>
                    </a:p>
                    <a:p>
                      <a:pPr marL="73660" algn="l" rtl="0" eaLnBrk="0">
                        <a:lnSpc>
                          <a:spcPts val="846"/>
                        </a:lnSpc>
                        <a:tabLst/>
                      </a:pPr>
                      <a:r>
                        <a:rPr sz="700" kern="0" spc="20" dirty="0">
                          <a:solidFill>
                            <a:srgbClr val="000000">
                              <a:alpha val="100000"/>
                            </a:srgbClr>
                          </a:solidFill>
                          <a:latin typeface="SimSun"/>
                          <a:ea typeface="SimSun"/>
                          <a:cs typeface="SimSun"/>
                        </a:rPr>
                        <a:t>工期</a:t>
                      </a:r>
                      <a:endParaRPr lang="SimSun" altLang="SimSun" sz="700" dirty="0"/>
                    </a:p>
                    <a:p>
                      <a:pPr algn="l" rtl="0" eaLnBrk="0">
                        <a:lnSpc>
                          <a:spcPct val="101000"/>
                        </a:lnSpc>
                        <a:tabLst/>
                      </a:pPr>
                      <a:endParaRPr lang="Arial" altLang="Arial" sz="700" dirty="0"/>
                    </a:p>
                    <a:p>
                      <a:pPr marL="71119" indent="-635" algn="l" rtl="0" eaLnBrk="0">
                        <a:lnSpc>
                          <a:spcPct val="137000"/>
                        </a:lnSpc>
                        <a:spcBef>
                          <a:spcPts val="6"/>
                        </a:spcBef>
                        <a:tabLst/>
                      </a:pPr>
                      <a:r>
                        <a:rPr sz="700" kern="0" spc="10" dirty="0">
                          <a:solidFill>
                            <a:srgbClr val="000000">
                              <a:alpha val="100000"/>
                            </a:srgbClr>
                          </a:solidFill>
                          <a:latin typeface="Times New Roman"/>
                          <a:ea typeface="Times New Roman"/>
                          <a:cs typeface="Times New Roman"/>
                        </a:rPr>
                        <a:t>Expecte</a:t>
                      </a:r>
                      <a:r>
                        <a:rPr sz="700" kern="0" spc="0" dirty="0">
                          <a:solidFill>
                            <a:srgbClr val="000000">
                              <a:alpha val="100000"/>
                            </a:srgbClr>
                          </a:solidFill>
                          <a:latin typeface="Times New Roman"/>
                          <a:ea typeface="Times New Roman"/>
                          <a:cs typeface="Times New Roman"/>
                        </a:rPr>
                        <a:t>     </a:t>
                      </a:r>
                      <a:r>
                        <a:rPr sz="700" kern="0" spc="10" dirty="0">
                          <a:solidFill>
                            <a:srgbClr val="000000">
                              <a:alpha val="100000"/>
                            </a:srgbClr>
                          </a:solidFill>
                          <a:latin typeface="Times New Roman"/>
                          <a:ea typeface="Times New Roman"/>
                          <a:cs typeface="Times New Roman"/>
                        </a:rPr>
                        <a:t>d</a:t>
                      </a:r>
                      <a:r>
                        <a:rPr sz="700" kern="0" spc="30" dirty="0">
                          <a:solidFill>
                            <a:srgbClr val="000000">
                              <a:alpha val="100000"/>
                            </a:srgbClr>
                          </a:solidFill>
                          <a:latin typeface="Times New Roman"/>
                          <a:ea typeface="Times New Roman"/>
                          <a:cs typeface="Times New Roman"/>
                        </a:rPr>
                        <a:t> </a:t>
                      </a:r>
                      <a:r>
                        <a:rPr sz="700" kern="0" spc="10" dirty="0">
                          <a:solidFill>
                            <a:srgbClr val="000000">
                              <a:alpha val="100000"/>
                            </a:srgbClr>
                          </a:solidFill>
                          <a:latin typeface="Times New Roman"/>
                          <a:ea typeface="Times New Roman"/>
                          <a:cs typeface="Times New Roman"/>
                        </a:rPr>
                        <a:t>days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300" dirty="0"/>
                    </a:p>
                    <a:p>
                      <a:pPr marL="127000" algn="l" rtl="0" eaLnBrk="0">
                        <a:lnSpc>
                          <a:spcPts val="852"/>
                        </a:lnSpc>
                        <a:spcBef>
                          <a:spcPts val="2"/>
                        </a:spcBef>
                        <a:tabLst/>
                      </a:pPr>
                      <a:r>
                        <a:rPr sz="700" kern="0" spc="20" dirty="0">
                          <a:solidFill>
                            <a:srgbClr val="000000">
                              <a:alpha val="100000"/>
                            </a:srgbClr>
                          </a:solidFill>
                          <a:latin typeface="SimSun"/>
                          <a:ea typeface="SimSun"/>
                          <a:cs typeface="SimSun"/>
                        </a:rPr>
                        <a:t>张三</a:t>
                      </a:r>
                      <a:endParaRPr lang="SimSun" altLang="SimSun" sz="700" dirty="0"/>
                    </a:p>
                    <a:p>
                      <a:pPr marL="126364" algn="l" rtl="0" eaLnBrk="0">
                        <a:lnSpc>
                          <a:spcPct val="79000"/>
                        </a:lnSpc>
                        <a:spcBef>
                          <a:spcPts val="848"/>
                        </a:spcBef>
                        <a:tabLst/>
                      </a:pPr>
                      <a:r>
                        <a:rPr sz="700" kern="0" spc="0" dirty="0">
                          <a:solidFill>
                            <a:srgbClr val="000000">
                              <a:alpha val="100000"/>
                            </a:srgbClr>
                          </a:solidFill>
                          <a:latin typeface="Times New Roman"/>
                          <a:ea typeface="Times New Roman"/>
                          <a:cs typeface="Times New Roman"/>
                        </a:rPr>
                        <a:t>Team</a:t>
                      </a:r>
                      <a:endParaRPr lang="Times New Roman" altLang="Times New Roman" sz="700" dirty="0"/>
                    </a:p>
                    <a:p>
                      <a:pPr marL="73025" algn="l" rtl="0" eaLnBrk="0">
                        <a:lnSpc>
                          <a:spcPts val="985"/>
                        </a:lnSpc>
                        <a:spcBef>
                          <a:spcPts val="637"/>
                        </a:spcBef>
                        <a:tabLst/>
                      </a:pPr>
                      <a:r>
                        <a:rPr sz="700" kern="0" spc="20" dirty="0">
                          <a:solidFill>
                            <a:srgbClr val="000000">
                              <a:alpha val="100000"/>
                            </a:srgbClr>
                          </a:solidFill>
                          <a:latin typeface="Times New Roman"/>
                          <a:ea typeface="Times New Roman"/>
                          <a:cs typeface="Times New Roman"/>
                        </a:rPr>
                        <a:t>member</a:t>
                      </a:r>
                      <a:endParaRPr lang="Times New Roman" altLang="Times New Roman" sz="700" dirty="0"/>
                    </a:p>
                    <a:p>
                      <a:pPr algn="l" rtl="0" eaLnBrk="0">
                        <a:lnSpc>
                          <a:spcPct val="114000"/>
                        </a:lnSpc>
                        <a:tabLst/>
                      </a:pPr>
                      <a:endParaRPr lang="Arial" altLang="Arial" sz="600" dirty="0"/>
                    </a:p>
                    <a:p>
                      <a:pPr marL="215265" algn="l" rtl="0" eaLnBrk="0">
                        <a:lnSpc>
                          <a:spcPct val="80000"/>
                        </a:lnSpc>
                        <a:spcBef>
                          <a:spcPts val="5"/>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300" dirty="0"/>
                    </a:p>
                    <a:p>
                      <a:pPr marL="139064" algn="l" rtl="0" eaLnBrk="0">
                        <a:lnSpc>
                          <a:spcPts val="849"/>
                        </a:lnSpc>
                        <a:spcBef>
                          <a:spcPts val="2"/>
                        </a:spcBef>
                        <a:tabLst/>
                      </a:pPr>
                      <a:r>
                        <a:rPr sz="700" kern="0" spc="20" dirty="0">
                          <a:solidFill>
                            <a:srgbClr val="000000">
                              <a:alpha val="100000"/>
                            </a:srgbClr>
                          </a:solidFill>
                          <a:latin typeface="SimSun"/>
                          <a:ea typeface="SimSun"/>
                          <a:cs typeface="SimSun"/>
                        </a:rPr>
                        <a:t>李四</a:t>
                      </a:r>
                      <a:endParaRPr lang="SimSun" altLang="SimSun" sz="700" dirty="0"/>
                    </a:p>
                    <a:p>
                      <a:pPr marL="126364" algn="l" rtl="0" eaLnBrk="0">
                        <a:lnSpc>
                          <a:spcPct val="79000"/>
                        </a:lnSpc>
                        <a:spcBef>
                          <a:spcPts val="851"/>
                        </a:spcBef>
                        <a:tabLst/>
                      </a:pPr>
                      <a:r>
                        <a:rPr sz="700" kern="0" spc="0" dirty="0">
                          <a:solidFill>
                            <a:srgbClr val="000000">
                              <a:alpha val="100000"/>
                            </a:srgbClr>
                          </a:solidFill>
                          <a:latin typeface="Times New Roman"/>
                          <a:ea typeface="Times New Roman"/>
                          <a:cs typeface="Times New Roman"/>
                        </a:rPr>
                        <a:t>Team</a:t>
                      </a:r>
                      <a:endParaRPr lang="Times New Roman" altLang="Times New Roman" sz="700" dirty="0"/>
                    </a:p>
                    <a:p>
                      <a:pPr marL="73025" algn="l" rtl="0" eaLnBrk="0">
                        <a:lnSpc>
                          <a:spcPts val="985"/>
                        </a:lnSpc>
                        <a:spcBef>
                          <a:spcPts val="637"/>
                        </a:spcBef>
                        <a:tabLst/>
                      </a:pPr>
                      <a:r>
                        <a:rPr sz="700" kern="0" spc="20" dirty="0">
                          <a:solidFill>
                            <a:srgbClr val="000000">
                              <a:alpha val="100000"/>
                            </a:srgbClr>
                          </a:solidFill>
                          <a:latin typeface="Times New Roman"/>
                          <a:ea typeface="Times New Roman"/>
                          <a:cs typeface="Times New Roman"/>
                        </a:rPr>
                        <a:t>member</a:t>
                      </a:r>
                      <a:endParaRPr lang="Times New Roman" altLang="Times New Roman" sz="700" dirty="0"/>
                    </a:p>
                    <a:p>
                      <a:pPr algn="l" rtl="0" eaLnBrk="0">
                        <a:lnSpc>
                          <a:spcPct val="114000"/>
                        </a:lnSpc>
                        <a:tabLst/>
                      </a:pPr>
                      <a:endParaRPr lang="Arial" altLang="Arial" sz="600" dirty="0"/>
                    </a:p>
                    <a:p>
                      <a:pPr marL="206375" algn="l" rtl="0" eaLnBrk="0">
                        <a:lnSpc>
                          <a:spcPct val="80000"/>
                        </a:lnSpc>
                        <a:spcBef>
                          <a:spcPts val="5"/>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126364" algn="l" rtl="0" eaLnBrk="0">
                        <a:lnSpc>
                          <a:spcPts val="882"/>
                        </a:lnSpc>
                        <a:spcBef>
                          <a:spcPts val="2"/>
                        </a:spcBef>
                        <a:tabLst/>
                      </a:pPr>
                      <a:r>
                        <a:rPr sz="700" kern="0" spc="20" dirty="0">
                          <a:solidFill>
                            <a:srgbClr val="000000">
                              <a:alpha val="100000"/>
                            </a:srgbClr>
                          </a:solidFill>
                          <a:latin typeface="SimSun"/>
                          <a:ea typeface="SimSun"/>
                          <a:cs typeface="SimSun"/>
                        </a:rPr>
                        <a:t>王五</a:t>
                      </a:r>
                      <a:endParaRPr lang="SimSun" altLang="SimSun" sz="700" dirty="0"/>
                    </a:p>
                    <a:p>
                      <a:pPr marL="126364" algn="l" rtl="0" eaLnBrk="0">
                        <a:lnSpc>
                          <a:spcPct val="79000"/>
                        </a:lnSpc>
                        <a:spcBef>
                          <a:spcPts val="818"/>
                        </a:spcBef>
                        <a:tabLst/>
                      </a:pPr>
                      <a:r>
                        <a:rPr sz="700" kern="0" spc="0" dirty="0">
                          <a:solidFill>
                            <a:srgbClr val="000000">
                              <a:alpha val="100000"/>
                            </a:srgbClr>
                          </a:solidFill>
                          <a:latin typeface="Times New Roman"/>
                          <a:ea typeface="Times New Roman"/>
                          <a:cs typeface="Times New Roman"/>
                        </a:rPr>
                        <a:t>Team</a:t>
                      </a:r>
                      <a:endParaRPr lang="Times New Roman" altLang="Times New Roman" sz="700" dirty="0"/>
                    </a:p>
                    <a:p>
                      <a:pPr marL="73025" algn="l" rtl="0" eaLnBrk="0">
                        <a:lnSpc>
                          <a:spcPts val="985"/>
                        </a:lnSpc>
                        <a:spcBef>
                          <a:spcPts val="637"/>
                        </a:spcBef>
                        <a:tabLst/>
                      </a:pPr>
                      <a:r>
                        <a:rPr sz="700" kern="0" spc="20" dirty="0">
                          <a:solidFill>
                            <a:srgbClr val="000000">
                              <a:alpha val="100000"/>
                            </a:srgbClr>
                          </a:solidFill>
                          <a:latin typeface="Times New Roman"/>
                          <a:ea typeface="Times New Roman"/>
                          <a:cs typeface="Times New Roman"/>
                        </a:rPr>
                        <a:t>member</a:t>
                      </a:r>
                      <a:endParaRPr lang="Times New Roman" altLang="Times New Roman" sz="700" dirty="0"/>
                    </a:p>
                    <a:p>
                      <a:pPr algn="l" rtl="0" eaLnBrk="0">
                        <a:lnSpc>
                          <a:spcPct val="114000"/>
                        </a:lnSpc>
                        <a:tabLst/>
                      </a:pPr>
                      <a:endParaRPr lang="Arial" altLang="Arial" sz="600" dirty="0"/>
                    </a:p>
                    <a:p>
                      <a:pPr marL="208279" algn="l" rtl="0" eaLnBrk="0">
                        <a:lnSpc>
                          <a:spcPct val="80000"/>
                        </a:lnSpc>
                        <a:spcBef>
                          <a:spcPts val="5"/>
                        </a:spcBef>
                        <a:tabLst/>
                      </a:pPr>
                      <a:r>
                        <a:rPr sz="700" kern="0" spc="-10" dirty="0">
                          <a:solidFill>
                            <a:srgbClr val="000000">
                              <a:alpha val="100000"/>
                            </a:srgbClr>
                          </a:solidFill>
                          <a:latin typeface="Times New Roman"/>
                          <a:ea typeface="Times New Roman"/>
                          <a:cs typeface="Times New Roman"/>
                        </a:rPr>
                        <a:t>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300" dirty="0"/>
                    </a:p>
                    <a:p>
                      <a:pPr marL="124460" algn="l" rtl="0" eaLnBrk="0">
                        <a:lnSpc>
                          <a:spcPts val="860"/>
                        </a:lnSpc>
                        <a:spcBef>
                          <a:spcPts val="2"/>
                        </a:spcBef>
                        <a:tabLst/>
                      </a:pPr>
                      <a:r>
                        <a:rPr sz="700" kern="0" spc="30" dirty="0">
                          <a:solidFill>
                            <a:srgbClr val="000000">
                              <a:alpha val="100000"/>
                            </a:srgbClr>
                          </a:solidFill>
                          <a:latin typeface="SimSun"/>
                          <a:ea typeface="SimSun"/>
                          <a:cs typeface="SimSun"/>
                        </a:rPr>
                        <a:t>赵六</a:t>
                      </a:r>
                      <a:endParaRPr lang="SimSun" altLang="SimSun" sz="700" dirty="0"/>
                    </a:p>
                    <a:p>
                      <a:pPr marL="126364" algn="l" rtl="0" eaLnBrk="0">
                        <a:lnSpc>
                          <a:spcPct val="79000"/>
                        </a:lnSpc>
                        <a:spcBef>
                          <a:spcPts val="840"/>
                        </a:spcBef>
                        <a:tabLst/>
                      </a:pPr>
                      <a:r>
                        <a:rPr sz="700" kern="0" spc="0" dirty="0">
                          <a:solidFill>
                            <a:srgbClr val="000000">
                              <a:alpha val="100000"/>
                            </a:srgbClr>
                          </a:solidFill>
                          <a:latin typeface="Times New Roman"/>
                          <a:ea typeface="Times New Roman"/>
                          <a:cs typeface="Times New Roman"/>
                        </a:rPr>
                        <a:t>Team</a:t>
                      </a:r>
                      <a:endParaRPr lang="Times New Roman" altLang="Times New Roman" sz="700" dirty="0"/>
                    </a:p>
                    <a:p>
                      <a:pPr marL="73025" algn="l" rtl="0" eaLnBrk="0">
                        <a:lnSpc>
                          <a:spcPts val="985"/>
                        </a:lnSpc>
                        <a:spcBef>
                          <a:spcPts val="637"/>
                        </a:spcBef>
                        <a:tabLst/>
                      </a:pPr>
                      <a:r>
                        <a:rPr sz="700" kern="0" spc="20" dirty="0">
                          <a:solidFill>
                            <a:srgbClr val="000000">
                              <a:alpha val="100000"/>
                            </a:srgbClr>
                          </a:solidFill>
                          <a:latin typeface="Times New Roman"/>
                          <a:ea typeface="Times New Roman"/>
                          <a:cs typeface="Times New Roman"/>
                        </a:rPr>
                        <a:t>member</a:t>
                      </a:r>
                      <a:endParaRPr lang="Times New Roman" altLang="Times New Roman" sz="700" dirty="0"/>
                    </a:p>
                    <a:p>
                      <a:pPr algn="l" rtl="0" eaLnBrk="0">
                        <a:lnSpc>
                          <a:spcPct val="114000"/>
                        </a:lnSpc>
                        <a:tabLst/>
                      </a:pPr>
                      <a:endParaRPr lang="Arial" altLang="Arial" sz="600" dirty="0"/>
                    </a:p>
                    <a:p>
                      <a:pPr marL="205740" algn="l" rtl="0" eaLnBrk="0">
                        <a:lnSpc>
                          <a:spcPct val="80000"/>
                        </a:lnSpc>
                        <a:spcBef>
                          <a:spcPts val="5"/>
                        </a:spcBef>
                        <a:tabLst/>
                      </a:pPr>
                      <a:r>
                        <a:rPr sz="700" kern="0" spc="0" dirty="0">
                          <a:solidFill>
                            <a:srgbClr val="000000">
                              <a:alpha val="100000"/>
                            </a:srgbClr>
                          </a:solidFill>
                          <a:latin typeface="Times New Roman"/>
                          <a:ea typeface="Times New Roman"/>
                          <a:cs typeface="Times New Roman"/>
                        </a:rPr>
                        <a:t>4</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300" dirty="0"/>
                    </a:p>
                    <a:p>
                      <a:pPr marL="125729" algn="l" rtl="0" eaLnBrk="0">
                        <a:lnSpc>
                          <a:spcPct val="100000"/>
                        </a:lnSpc>
                        <a:spcBef>
                          <a:spcPts val="3"/>
                        </a:spcBef>
                        <a:tabLst/>
                      </a:pPr>
                      <a:r>
                        <a:rPr sz="700" kern="0" spc="20" dirty="0">
                          <a:solidFill>
                            <a:srgbClr val="000000">
                              <a:alpha val="100000"/>
                            </a:srgbClr>
                          </a:solidFill>
                          <a:latin typeface="SimSun"/>
                          <a:ea typeface="SimSun"/>
                          <a:cs typeface="SimSun"/>
                        </a:rPr>
                        <a:t>吴丹</a:t>
                      </a:r>
                      <a:endParaRPr lang="SimSun" altLang="SimSun" sz="700" dirty="0"/>
                    </a:p>
                    <a:p>
                      <a:pPr marL="126364" algn="l" rtl="0" eaLnBrk="0">
                        <a:lnSpc>
                          <a:spcPct val="79000"/>
                        </a:lnSpc>
                        <a:spcBef>
                          <a:spcPts val="856"/>
                        </a:spcBef>
                        <a:tabLst/>
                      </a:pPr>
                      <a:r>
                        <a:rPr sz="700" kern="0" spc="0" dirty="0">
                          <a:solidFill>
                            <a:srgbClr val="000000">
                              <a:alpha val="100000"/>
                            </a:srgbClr>
                          </a:solidFill>
                          <a:latin typeface="Times New Roman"/>
                          <a:ea typeface="Times New Roman"/>
                          <a:cs typeface="Times New Roman"/>
                        </a:rPr>
                        <a:t>Team</a:t>
                      </a:r>
                      <a:endParaRPr lang="Times New Roman" altLang="Times New Roman" sz="700" dirty="0"/>
                    </a:p>
                    <a:p>
                      <a:pPr marL="73025" algn="l" rtl="0" eaLnBrk="0">
                        <a:lnSpc>
                          <a:spcPts val="985"/>
                        </a:lnSpc>
                        <a:spcBef>
                          <a:spcPts val="637"/>
                        </a:spcBef>
                        <a:tabLst/>
                      </a:pPr>
                      <a:r>
                        <a:rPr sz="700" kern="0" spc="20" dirty="0">
                          <a:solidFill>
                            <a:srgbClr val="000000">
                              <a:alpha val="100000"/>
                            </a:srgbClr>
                          </a:solidFill>
                          <a:latin typeface="Times New Roman"/>
                          <a:ea typeface="Times New Roman"/>
                          <a:cs typeface="Times New Roman"/>
                        </a:rPr>
                        <a:t>member</a:t>
                      </a:r>
                      <a:endParaRPr lang="Times New Roman" altLang="Times New Roman" sz="700" dirty="0"/>
                    </a:p>
                    <a:p>
                      <a:pPr algn="l" rtl="0" eaLnBrk="0">
                        <a:lnSpc>
                          <a:spcPct val="115000"/>
                        </a:lnSpc>
                        <a:tabLst/>
                      </a:pPr>
                      <a:endParaRPr lang="Arial" altLang="Arial" sz="600" dirty="0"/>
                    </a:p>
                    <a:p>
                      <a:pPr marL="208915" algn="l" rtl="0" eaLnBrk="0">
                        <a:lnSpc>
                          <a:spcPct val="79000"/>
                        </a:lnSpc>
                        <a:spcBef>
                          <a:spcPts val="6"/>
                        </a:spcBef>
                        <a:tabLst/>
                      </a:pPr>
                      <a:r>
                        <a:rPr sz="700" kern="0" spc="-10" dirty="0">
                          <a:solidFill>
                            <a:srgbClr val="000000">
                              <a:alpha val="100000"/>
                            </a:srgbClr>
                          </a:solidFill>
                          <a:latin typeface="Times New Roman"/>
                          <a:ea typeface="Times New Roman"/>
                          <a:cs typeface="Times New Roman"/>
                        </a:rPr>
                        <a:t>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0000"/>
                        </a:lnSpc>
                        <a:tabLst/>
                      </a:pPr>
                      <a:endParaRPr lang="Arial" altLang="Arial" sz="300" dirty="0"/>
                    </a:p>
                    <a:p>
                      <a:pPr marL="124460" algn="l" rtl="0" eaLnBrk="0">
                        <a:lnSpc>
                          <a:spcPct val="100000"/>
                        </a:lnSpc>
                        <a:spcBef>
                          <a:spcPts val="3"/>
                        </a:spcBef>
                        <a:tabLst/>
                      </a:pPr>
                      <a:r>
                        <a:rPr sz="700" kern="0" spc="30" dirty="0">
                          <a:solidFill>
                            <a:srgbClr val="000000">
                              <a:alpha val="100000"/>
                            </a:srgbClr>
                          </a:solidFill>
                          <a:latin typeface="SimSun"/>
                          <a:ea typeface="SimSun"/>
                          <a:cs typeface="SimSun"/>
                        </a:rPr>
                        <a:t>刘峰</a:t>
                      </a:r>
                      <a:endParaRPr lang="SimSun" altLang="SimSun" sz="700" dirty="0"/>
                    </a:p>
                    <a:p>
                      <a:pPr marL="126364" algn="l" rtl="0" eaLnBrk="0">
                        <a:lnSpc>
                          <a:spcPct val="79000"/>
                        </a:lnSpc>
                        <a:spcBef>
                          <a:spcPts val="856"/>
                        </a:spcBef>
                        <a:tabLst/>
                      </a:pPr>
                      <a:r>
                        <a:rPr sz="700" kern="0" spc="0" dirty="0">
                          <a:solidFill>
                            <a:srgbClr val="000000">
                              <a:alpha val="100000"/>
                            </a:srgbClr>
                          </a:solidFill>
                          <a:latin typeface="Times New Roman"/>
                          <a:ea typeface="Times New Roman"/>
                          <a:cs typeface="Times New Roman"/>
                        </a:rPr>
                        <a:t>Team</a:t>
                      </a:r>
                      <a:endParaRPr lang="Times New Roman" altLang="Times New Roman" sz="700" dirty="0"/>
                    </a:p>
                    <a:p>
                      <a:pPr marL="73025" algn="l" rtl="0" eaLnBrk="0">
                        <a:lnSpc>
                          <a:spcPts val="985"/>
                        </a:lnSpc>
                        <a:spcBef>
                          <a:spcPts val="637"/>
                        </a:spcBef>
                        <a:tabLst/>
                      </a:pPr>
                      <a:r>
                        <a:rPr sz="700" kern="0" spc="20" dirty="0">
                          <a:solidFill>
                            <a:srgbClr val="000000">
                              <a:alpha val="100000"/>
                            </a:srgbClr>
                          </a:solidFill>
                          <a:latin typeface="Times New Roman"/>
                          <a:ea typeface="Times New Roman"/>
                          <a:cs typeface="Times New Roman"/>
                        </a:rPr>
                        <a:t>member</a:t>
                      </a:r>
                      <a:endParaRPr lang="Times New Roman" altLang="Times New Roman" sz="700" dirty="0"/>
                    </a:p>
                    <a:p>
                      <a:pPr algn="l" rtl="0" eaLnBrk="0">
                        <a:lnSpc>
                          <a:spcPct val="114000"/>
                        </a:lnSpc>
                        <a:tabLst/>
                      </a:pPr>
                      <a:endParaRPr lang="Arial" altLang="Arial" sz="600" dirty="0"/>
                    </a:p>
                    <a:p>
                      <a:pPr marL="208279" algn="l" rtl="0" eaLnBrk="0">
                        <a:lnSpc>
                          <a:spcPct val="80000"/>
                        </a:lnSpc>
                        <a:spcBef>
                          <a:spcPts val="5"/>
                        </a:spcBef>
                        <a:tabLst/>
                      </a:pPr>
                      <a:r>
                        <a:rPr sz="700" kern="0" spc="-10" dirty="0">
                          <a:solidFill>
                            <a:srgbClr val="000000">
                              <a:alpha val="100000"/>
                            </a:srgbClr>
                          </a:solidFill>
                          <a:latin typeface="Times New Roman"/>
                          <a:ea typeface="Times New Roman"/>
                          <a:cs typeface="Times New Roman"/>
                        </a:rPr>
                        <a:t>6</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300" dirty="0"/>
                    </a:p>
                    <a:p>
                      <a:pPr marL="127000" algn="l" rtl="0" eaLnBrk="0">
                        <a:lnSpc>
                          <a:spcPts val="846"/>
                        </a:lnSpc>
                        <a:spcBef>
                          <a:spcPts val="2"/>
                        </a:spcBef>
                        <a:tabLst/>
                      </a:pPr>
                      <a:r>
                        <a:rPr sz="700" kern="0" spc="20" dirty="0">
                          <a:solidFill>
                            <a:srgbClr val="000000">
                              <a:alpha val="100000"/>
                            </a:srgbClr>
                          </a:solidFill>
                          <a:latin typeface="SimSun"/>
                          <a:ea typeface="SimSun"/>
                          <a:cs typeface="SimSun"/>
                        </a:rPr>
                        <a:t>张芳</a:t>
                      </a:r>
                      <a:endParaRPr lang="SimSun" altLang="SimSun" sz="700" dirty="0"/>
                    </a:p>
                    <a:p>
                      <a:pPr marL="126364" algn="l" rtl="0" eaLnBrk="0">
                        <a:lnSpc>
                          <a:spcPct val="79000"/>
                        </a:lnSpc>
                        <a:spcBef>
                          <a:spcPts val="853"/>
                        </a:spcBef>
                        <a:tabLst/>
                      </a:pPr>
                      <a:r>
                        <a:rPr sz="700" kern="0" spc="0" dirty="0">
                          <a:solidFill>
                            <a:srgbClr val="000000">
                              <a:alpha val="100000"/>
                            </a:srgbClr>
                          </a:solidFill>
                          <a:latin typeface="Times New Roman"/>
                          <a:ea typeface="Times New Roman"/>
                          <a:cs typeface="Times New Roman"/>
                        </a:rPr>
                        <a:t>Team</a:t>
                      </a:r>
                      <a:endParaRPr lang="Times New Roman" altLang="Times New Roman" sz="700" dirty="0"/>
                    </a:p>
                    <a:p>
                      <a:pPr marL="73025" algn="l" rtl="0" eaLnBrk="0">
                        <a:lnSpc>
                          <a:spcPts val="985"/>
                        </a:lnSpc>
                        <a:spcBef>
                          <a:spcPts val="637"/>
                        </a:spcBef>
                        <a:tabLst/>
                      </a:pPr>
                      <a:r>
                        <a:rPr sz="700" kern="0" spc="20" dirty="0">
                          <a:solidFill>
                            <a:srgbClr val="000000">
                              <a:alpha val="100000"/>
                            </a:srgbClr>
                          </a:solidFill>
                          <a:latin typeface="Times New Roman"/>
                          <a:ea typeface="Times New Roman"/>
                          <a:cs typeface="Times New Roman"/>
                        </a:rPr>
                        <a:t>member</a:t>
                      </a:r>
                      <a:endParaRPr lang="Times New Roman" altLang="Times New Roman" sz="700" dirty="0"/>
                    </a:p>
                    <a:p>
                      <a:pPr algn="l" rtl="0" eaLnBrk="0">
                        <a:lnSpc>
                          <a:spcPct val="115000"/>
                        </a:lnSpc>
                        <a:tabLst/>
                      </a:pPr>
                      <a:endParaRPr lang="Arial" altLang="Arial" sz="600" dirty="0"/>
                    </a:p>
                    <a:p>
                      <a:pPr marL="207645" algn="l" rtl="0" eaLnBrk="0">
                        <a:lnSpc>
                          <a:spcPct val="79000"/>
                        </a:lnSpc>
                        <a:spcBef>
                          <a:spcPts val="6"/>
                        </a:spcBef>
                        <a:tabLst/>
                      </a:pPr>
                      <a:r>
                        <a:rPr sz="700" kern="0" spc="-10" dirty="0">
                          <a:solidFill>
                            <a:srgbClr val="000000">
                              <a:alpha val="100000"/>
                            </a:srgbClr>
                          </a:solidFill>
                          <a:latin typeface="Times New Roman"/>
                          <a:ea typeface="Times New Roman"/>
                          <a:cs typeface="Times New Roman"/>
                        </a:rPr>
                        <a:t>7</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17000"/>
                        </a:lnSpc>
                        <a:tabLst/>
                      </a:pPr>
                      <a:endParaRPr lang="Arial" altLang="Arial" sz="400" dirty="0"/>
                    </a:p>
                    <a:p>
                      <a:pPr marL="82550" algn="l" rtl="0" eaLnBrk="0">
                        <a:lnSpc>
                          <a:spcPct val="80000"/>
                        </a:lnSpc>
                        <a:spcBef>
                          <a:spcPts val="4"/>
                        </a:spcBef>
                        <a:tabLst/>
                      </a:pPr>
                      <a:r>
                        <a:rPr sz="700" kern="0" spc="-20" dirty="0">
                          <a:solidFill>
                            <a:srgbClr val="000000">
                              <a:alpha val="100000"/>
                            </a:srgbClr>
                          </a:solidFill>
                          <a:latin typeface="Times New Roman"/>
                          <a:ea typeface="Times New Roman"/>
                          <a:cs typeface="Times New Roman"/>
                        </a:rPr>
                        <a:t>1.1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3">
                  <a:txBody>
                    <a:bodyPr/>
                    <a:lstStyle/>
                    <a:p>
                      <a:pPr algn="l" rtl="0" eaLnBrk="0">
                        <a:lnSpc>
                          <a:spcPct val="168000"/>
                        </a:lnSpc>
                        <a:tabLst/>
                      </a:pPr>
                      <a:endParaRPr lang="Arial" altLang="Arial" sz="1000" dirty="0"/>
                    </a:p>
                    <a:p>
                      <a:pPr marL="71755" algn="l" rtl="0" eaLnBrk="0">
                        <a:lnSpc>
                          <a:spcPts val="846"/>
                        </a:lnSpc>
                        <a:spcBef>
                          <a:spcPts val="2"/>
                        </a:spcBef>
                        <a:tabLst/>
                      </a:pPr>
                      <a:r>
                        <a:rPr sz="700" kern="0" spc="40" dirty="0">
                          <a:solidFill>
                            <a:srgbClr val="000000">
                              <a:alpha val="100000"/>
                            </a:srgbClr>
                          </a:solidFill>
                          <a:latin typeface="SimSun"/>
                          <a:ea typeface="SimSun"/>
                          <a:cs typeface="SimSun"/>
                        </a:rPr>
                        <a:t>邀请客户</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20000"/>
                        </a:lnSpc>
                        <a:tabLst/>
                      </a:pPr>
                      <a:endParaRPr lang="Arial" altLang="Arial" sz="300" dirty="0"/>
                    </a:p>
                    <a:p>
                      <a:pPr marL="72389" algn="l" rtl="0" eaLnBrk="0">
                        <a:lnSpc>
                          <a:spcPts val="846"/>
                        </a:lnSpc>
                        <a:spcBef>
                          <a:spcPts val="2"/>
                        </a:spcBef>
                        <a:tabLst/>
                      </a:pPr>
                      <a:r>
                        <a:rPr sz="700" kern="0" spc="40" dirty="0">
                          <a:solidFill>
                            <a:srgbClr val="000000">
                              <a:alpha val="100000"/>
                            </a:srgbClr>
                          </a:solidFill>
                          <a:latin typeface="SimSun"/>
                          <a:ea typeface="SimSun"/>
                          <a:cs typeface="SimSun"/>
                        </a:rPr>
                        <a:t>提交邀请函给客户</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386715" algn="l" rtl="0" eaLnBrk="0">
                        <a:lnSpc>
                          <a:spcPct val="80000"/>
                        </a:lnSpc>
                        <a:spcBef>
                          <a:spcPts val="4"/>
                        </a:spcBef>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45720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3517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400" dirty="0"/>
                    </a:p>
                    <a:p>
                      <a:pPr marL="198120" algn="l" rtl="0" eaLnBrk="0">
                        <a:lnSpc>
                          <a:spcPct val="79000"/>
                        </a:lnSpc>
                        <a:spcBef>
                          <a:spcPts val="2"/>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7000"/>
                        </a:lnSpc>
                        <a:tabLst/>
                      </a:pPr>
                      <a:endParaRPr lang="Arial" altLang="Arial" sz="400" dirty="0"/>
                    </a:p>
                    <a:p>
                      <a:pPr marL="82550"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1.2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20000"/>
                        </a:lnSpc>
                        <a:tabLst/>
                      </a:pPr>
                      <a:endParaRPr lang="Arial" altLang="Arial" sz="300" dirty="0"/>
                    </a:p>
                    <a:p>
                      <a:pPr marL="74294" algn="l" rtl="0" eaLnBrk="0">
                        <a:lnSpc>
                          <a:spcPts val="846"/>
                        </a:lnSpc>
                        <a:spcBef>
                          <a:spcPts val="1"/>
                        </a:spcBef>
                        <a:tabLst/>
                      </a:pPr>
                      <a:r>
                        <a:rPr sz="700" kern="0" spc="30" dirty="0">
                          <a:solidFill>
                            <a:srgbClr val="000000">
                              <a:alpha val="100000"/>
                            </a:srgbClr>
                          </a:solidFill>
                          <a:latin typeface="SimSun"/>
                          <a:ea typeface="SimSun"/>
                          <a:cs typeface="SimSun"/>
                        </a:rPr>
                        <a:t>安排行程</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45720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459105"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34290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198120" algn="l" rtl="0" eaLnBrk="0">
                        <a:lnSpc>
                          <a:spcPct val="79000"/>
                        </a:lnSpc>
                        <a:spcBef>
                          <a:spcPts val="1"/>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7000"/>
                        </a:lnSpc>
                        <a:tabLst/>
                      </a:pPr>
                      <a:endParaRPr lang="Arial" altLang="Arial" sz="400" dirty="0"/>
                    </a:p>
                    <a:p>
                      <a:pPr marL="82550" algn="l" rtl="0" eaLnBrk="0">
                        <a:lnSpc>
                          <a:spcPct val="80000"/>
                        </a:lnSpc>
                        <a:spcBef>
                          <a:spcPts val="1"/>
                        </a:spcBef>
                        <a:tabLst/>
                      </a:pPr>
                      <a:r>
                        <a:rPr sz="700" kern="0" spc="-20" dirty="0">
                          <a:solidFill>
                            <a:srgbClr val="000000">
                              <a:alpha val="100000"/>
                            </a:srgbClr>
                          </a:solidFill>
                          <a:latin typeface="Times New Roman"/>
                          <a:ea typeface="Times New Roman"/>
                          <a:cs typeface="Times New Roman"/>
                        </a:rPr>
                        <a:t>1.3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74294" algn="l" rtl="0" eaLnBrk="0">
                        <a:lnSpc>
                          <a:spcPts val="846"/>
                        </a:lnSpc>
                        <a:spcBef>
                          <a:spcPts val="2"/>
                        </a:spcBef>
                        <a:tabLst/>
                      </a:pPr>
                      <a:r>
                        <a:rPr sz="700" kern="0" spc="40" dirty="0">
                          <a:solidFill>
                            <a:srgbClr val="000000">
                              <a:alpha val="100000"/>
                            </a:srgbClr>
                          </a:solidFill>
                          <a:latin typeface="SimSun"/>
                          <a:ea typeface="SimSun"/>
                          <a:cs typeface="SimSun"/>
                        </a:rPr>
                        <a:t>与客户确认行程安排</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386715" algn="l" rtl="0" eaLnBrk="0">
                        <a:lnSpc>
                          <a:spcPct val="80000"/>
                        </a:lnSpc>
                        <a:spcBef>
                          <a:spcPts val="1"/>
                        </a:spcBef>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4660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3517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8000"/>
                        </a:lnSpc>
                        <a:tabLst/>
                      </a:pPr>
                      <a:endParaRPr lang="Arial" altLang="Arial" sz="400" dirty="0"/>
                    </a:p>
                    <a:p>
                      <a:pPr marL="198120" algn="l" rtl="0" eaLnBrk="0">
                        <a:lnSpc>
                          <a:spcPct val="79000"/>
                        </a:lnSpc>
                        <a:spcBef>
                          <a:spcPts val="4"/>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16000"/>
                        </a:lnSpc>
                        <a:tabLst/>
                      </a:pPr>
                      <a:endParaRPr lang="Arial" altLang="Arial" sz="400" dirty="0"/>
                    </a:p>
                    <a:p>
                      <a:pPr marL="73025"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2.1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3">
                  <a:txBody>
                    <a:bodyPr/>
                    <a:lstStyle/>
                    <a:p>
                      <a:pPr algn="l" rtl="0" eaLnBrk="0">
                        <a:lnSpc>
                          <a:spcPct val="167000"/>
                        </a:lnSpc>
                        <a:tabLst/>
                      </a:pPr>
                      <a:endParaRPr lang="Arial" altLang="Arial" sz="1000" dirty="0"/>
                    </a:p>
                    <a:p>
                      <a:pPr algn="l" rtl="0" eaLnBrk="0">
                        <a:lnSpc>
                          <a:spcPct val="7446"/>
                        </a:lnSpc>
                        <a:tabLst/>
                      </a:pPr>
                      <a:endParaRPr lang="Arial" altLang="Arial" sz="100" dirty="0"/>
                    </a:p>
                    <a:p>
                      <a:pPr marL="72389" algn="l" rtl="0" eaLnBrk="0">
                        <a:lnSpc>
                          <a:spcPts val="846"/>
                        </a:lnSpc>
                        <a:tabLst/>
                      </a:pPr>
                      <a:r>
                        <a:rPr sz="700" kern="0" spc="40" dirty="0">
                          <a:solidFill>
                            <a:srgbClr val="000000">
                              <a:alpha val="100000"/>
                            </a:srgbClr>
                          </a:solidFill>
                          <a:latin typeface="SimSun"/>
                          <a:ea typeface="SimSun"/>
                          <a:cs typeface="SimSun"/>
                        </a:rPr>
                        <a:t>落实资源</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20000"/>
                        </a:lnSpc>
                        <a:tabLst/>
                      </a:pPr>
                      <a:endParaRPr lang="Arial" altLang="Arial" sz="300" dirty="0"/>
                    </a:p>
                    <a:p>
                      <a:pPr marL="74294" algn="l" rtl="0" eaLnBrk="0">
                        <a:lnSpc>
                          <a:spcPct val="100000"/>
                        </a:lnSpc>
                        <a:spcBef>
                          <a:spcPts val="1"/>
                        </a:spcBef>
                        <a:tabLst/>
                      </a:pPr>
                      <a:r>
                        <a:rPr sz="700" kern="0" spc="40" dirty="0">
                          <a:solidFill>
                            <a:srgbClr val="000000">
                              <a:alpha val="100000"/>
                            </a:srgbClr>
                          </a:solidFill>
                          <a:latin typeface="SimSun"/>
                          <a:ea typeface="SimSun"/>
                          <a:cs typeface="SimSun"/>
                        </a:rPr>
                        <a:t>安排我司高层接待资源</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660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5720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517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98120" algn="l" rtl="0" eaLnBrk="0">
                        <a:lnSpc>
                          <a:spcPct val="79000"/>
                        </a:lnSpc>
                        <a:spcBef>
                          <a:spcPts val="2"/>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6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6000"/>
                        </a:lnSpc>
                        <a:tabLst/>
                      </a:pPr>
                      <a:endParaRPr lang="Arial" altLang="Arial" sz="400" dirty="0"/>
                    </a:p>
                    <a:p>
                      <a:pPr marL="73025"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2.2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74294" algn="l" rtl="0" eaLnBrk="0">
                        <a:lnSpc>
                          <a:spcPct val="100000"/>
                        </a:lnSpc>
                        <a:spcBef>
                          <a:spcPts val="3"/>
                        </a:spcBef>
                        <a:tabLst/>
                      </a:pPr>
                      <a:r>
                        <a:rPr sz="700" kern="0" spc="40" dirty="0">
                          <a:solidFill>
                            <a:srgbClr val="000000">
                              <a:alpha val="100000"/>
                            </a:srgbClr>
                          </a:solidFill>
                          <a:latin typeface="SimSun"/>
                          <a:ea typeface="SimSun"/>
                          <a:cs typeface="SimSun"/>
                        </a:rPr>
                        <a:t>安排各部门座谈人员</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5720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59105"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6</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4290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8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98120" algn="l" rtl="0" eaLnBrk="0">
                        <a:lnSpc>
                          <a:spcPct val="79000"/>
                        </a:lnSpc>
                        <a:spcBef>
                          <a:spcPts val="1"/>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6000"/>
                        </a:lnSpc>
                        <a:tabLst/>
                      </a:pPr>
                      <a:endParaRPr lang="Arial" altLang="Arial" sz="400" dirty="0"/>
                    </a:p>
                    <a:p>
                      <a:pPr marL="73025" algn="l" rtl="0" eaLnBrk="0">
                        <a:lnSpc>
                          <a:spcPct val="80000"/>
                        </a:lnSpc>
                        <a:tabLst/>
                      </a:pPr>
                      <a:r>
                        <a:rPr sz="700" kern="0" spc="10" dirty="0">
                          <a:solidFill>
                            <a:srgbClr val="000000">
                              <a:alpha val="100000"/>
                            </a:srgbClr>
                          </a:solidFill>
                          <a:latin typeface="Times New Roman"/>
                          <a:ea typeface="Times New Roman"/>
                          <a:cs typeface="Times New Roman"/>
                        </a:rPr>
                        <a:t>2.3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72389" algn="l" rtl="0" eaLnBrk="0">
                        <a:lnSpc>
                          <a:spcPct val="100000"/>
                        </a:lnSpc>
                        <a:spcBef>
                          <a:spcPts val="1"/>
                        </a:spcBef>
                        <a:tabLst/>
                      </a:pPr>
                      <a:r>
                        <a:rPr sz="700" kern="0" spc="40" dirty="0">
                          <a:solidFill>
                            <a:srgbClr val="000000">
                              <a:alpha val="100000"/>
                            </a:srgbClr>
                          </a:solidFill>
                          <a:latin typeface="SimSun"/>
                          <a:ea typeface="SimSun"/>
                          <a:cs typeface="SimSun"/>
                        </a:rPr>
                        <a:t>确定总部可参观场所</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86715" algn="l" rtl="0" eaLnBrk="0">
                        <a:lnSpc>
                          <a:spcPct val="80000"/>
                        </a:lnSpc>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56565" algn="l" rtl="0" eaLnBrk="0">
                        <a:lnSpc>
                          <a:spcPct val="80000"/>
                        </a:lnSpc>
                        <a:tabLst/>
                      </a:pPr>
                      <a:r>
                        <a:rPr sz="700" kern="0" spc="0" dirty="0">
                          <a:solidFill>
                            <a:srgbClr val="000000">
                              <a:alpha val="100000"/>
                            </a:srgbClr>
                          </a:solidFill>
                          <a:latin typeface="Times New Roman"/>
                          <a:ea typeface="Times New Roman"/>
                          <a:cs typeface="Times New Roman"/>
                        </a:rPr>
                        <a:t>4</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517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98120" algn="l" rtl="0" eaLnBrk="0">
                        <a:lnSpc>
                          <a:spcPct val="79000"/>
                        </a:lnSpc>
                        <a:spcBef>
                          <a:spcPts val="4"/>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15000"/>
                        </a:lnSpc>
                        <a:tabLst/>
                      </a:pPr>
                      <a:endParaRPr lang="Arial" altLang="Arial" sz="400" dirty="0"/>
                    </a:p>
                    <a:p>
                      <a:pPr marL="74930" algn="l" rtl="0" eaLnBrk="0">
                        <a:lnSpc>
                          <a:spcPct val="80000"/>
                        </a:lnSpc>
                        <a:spcBef>
                          <a:spcPts val="3"/>
                        </a:spcBef>
                        <a:tabLst/>
                      </a:pPr>
                      <a:r>
                        <a:rPr sz="700" kern="0" spc="0" dirty="0">
                          <a:solidFill>
                            <a:srgbClr val="000000">
                              <a:alpha val="100000"/>
                            </a:srgbClr>
                          </a:solidFill>
                          <a:latin typeface="Times New Roman"/>
                          <a:ea typeface="Times New Roman"/>
                          <a:cs typeface="Times New Roman"/>
                        </a:rPr>
                        <a:t>3.1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5">
                  <a:txBody>
                    <a:bodyPr/>
                    <a:lstStyle/>
                    <a:p>
                      <a:pPr algn="l" rtl="0" eaLnBrk="0">
                        <a:lnSpc>
                          <a:spcPct val="118000"/>
                        </a:lnSpc>
                        <a:tabLst/>
                      </a:pPr>
                      <a:endParaRPr lang="Arial" altLang="Arial" sz="1000" dirty="0"/>
                    </a:p>
                    <a:p>
                      <a:pPr algn="l" rtl="0" eaLnBrk="0">
                        <a:lnSpc>
                          <a:spcPct val="118000"/>
                        </a:lnSpc>
                        <a:tabLst/>
                      </a:pPr>
                      <a:endParaRPr lang="Arial" altLang="Arial" sz="1000" dirty="0"/>
                    </a:p>
                    <a:p>
                      <a:pPr marL="72389" algn="l" rtl="0" eaLnBrk="0">
                        <a:lnSpc>
                          <a:spcPct val="89000"/>
                        </a:lnSpc>
                        <a:spcBef>
                          <a:spcPts val="3"/>
                        </a:spcBef>
                        <a:tabLst/>
                      </a:pPr>
                      <a:r>
                        <a:rPr sz="700" kern="0" spc="150" dirty="0">
                          <a:solidFill>
                            <a:srgbClr val="000000">
                              <a:alpha val="100000"/>
                            </a:srgbClr>
                          </a:solidFill>
                          <a:latin typeface="SimSun"/>
                          <a:ea typeface="SimSun"/>
                          <a:cs typeface="SimSun"/>
                        </a:rPr>
                        <a:t>预定后勤资</a:t>
                      </a:r>
                      <a:endParaRPr lang="SimSun" altLang="SimSun" sz="700" dirty="0"/>
                    </a:p>
                    <a:p>
                      <a:pPr marL="71755" algn="l" rtl="0" eaLnBrk="0">
                        <a:lnSpc>
                          <a:spcPts val="1560"/>
                        </a:lnSpc>
                        <a:tabLst/>
                      </a:pPr>
                      <a:r>
                        <a:rPr sz="700" kern="0" spc="10" dirty="0">
                          <a:solidFill>
                            <a:srgbClr val="000000">
                              <a:alpha val="100000"/>
                            </a:srgbClr>
                          </a:solidFill>
                          <a:latin typeface="SimSun"/>
                          <a:ea typeface="SimSun"/>
                          <a:cs typeface="SimSun"/>
                        </a:rPr>
                        <a:t>源</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8000"/>
                        </a:lnSpc>
                        <a:tabLst/>
                      </a:pPr>
                      <a:endParaRPr lang="Arial" altLang="Arial" sz="300" dirty="0"/>
                    </a:p>
                    <a:p>
                      <a:pPr marL="72389" algn="l" rtl="0" eaLnBrk="0">
                        <a:lnSpc>
                          <a:spcPct val="100000"/>
                        </a:lnSpc>
                        <a:tabLst/>
                      </a:pPr>
                      <a:r>
                        <a:rPr sz="700" kern="0" spc="40" dirty="0">
                          <a:solidFill>
                            <a:srgbClr val="000000">
                              <a:alpha val="100000"/>
                            </a:srgbClr>
                          </a:solidFill>
                          <a:latin typeface="SimSun"/>
                          <a:ea typeface="SimSun"/>
                          <a:cs typeface="SimSun"/>
                        </a:rPr>
                        <a:t>预定国际机票</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86715" algn="l" rtl="0" eaLnBrk="0">
                        <a:lnSpc>
                          <a:spcPct val="80000"/>
                        </a:lnSpc>
                        <a:spcBef>
                          <a:spcPts val="3"/>
                        </a:spcBef>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660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8000"/>
                        </a:lnSpc>
                        <a:tabLst/>
                      </a:pPr>
                      <a:endParaRPr lang="Arial" altLang="Arial" sz="300" dirty="0"/>
                    </a:p>
                    <a:p>
                      <a:pPr marL="72389" algn="l" rtl="0" eaLnBrk="0">
                        <a:lnSpc>
                          <a:spcPct val="100000"/>
                        </a:lnSpc>
                        <a:tabLst/>
                      </a:pPr>
                      <a:r>
                        <a:rPr sz="700" kern="0" spc="10" dirty="0">
                          <a:solidFill>
                            <a:srgbClr val="000000">
                              <a:alpha val="100000"/>
                            </a:srgbClr>
                          </a:solidFill>
                          <a:latin typeface="SimSun"/>
                          <a:ea typeface="SimSun"/>
                          <a:cs typeface="SimSun"/>
                        </a:rPr>
                        <a:t>机票</a:t>
                      </a:r>
                      <a:r>
                        <a:rPr sz="700" kern="0" spc="-120" dirty="0">
                          <a:solidFill>
                            <a:srgbClr val="000000">
                              <a:alpha val="100000"/>
                            </a:srgbClr>
                          </a:solidFill>
                          <a:latin typeface="SimSun"/>
                          <a:ea typeface="SimSun"/>
                          <a:cs typeface="SimSun"/>
                        </a:rPr>
                        <a:t> </a:t>
                      </a:r>
                      <a:r>
                        <a:rPr sz="700" kern="0" spc="10" dirty="0">
                          <a:solidFill>
                            <a:srgbClr val="000000">
                              <a:alpha val="100000"/>
                            </a:srgbClr>
                          </a:solidFill>
                          <a:latin typeface="Times New Roman"/>
                          <a:ea typeface="Times New Roman"/>
                          <a:cs typeface="Times New Roman"/>
                        </a:rPr>
                        <a:t>6</a:t>
                      </a:r>
                      <a:r>
                        <a:rPr sz="700" kern="0" spc="60" dirty="0">
                          <a:solidFill>
                            <a:srgbClr val="000000">
                              <a:alpha val="100000"/>
                            </a:srgbClr>
                          </a:solidFill>
                          <a:latin typeface="Times New Roman"/>
                          <a:ea typeface="Times New Roman"/>
                          <a:cs typeface="Times New Roman"/>
                        </a:rPr>
                        <a:t> </a:t>
                      </a:r>
                      <a:r>
                        <a:rPr sz="700" kern="0" spc="10" dirty="0">
                          <a:solidFill>
                            <a:srgbClr val="000000">
                              <a:alpha val="100000"/>
                            </a:srgbClr>
                          </a:solidFill>
                          <a:latin typeface="SimSun"/>
                          <a:ea typeface="SimSun"/>
                          <a:cs typeface="SimSun"/>
                        </a:rPr>
                        <a:t>张</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227965" algn="l" rtl="0" eaLnBrk="0">
                        <a:lnSpc>
                          <a:spcPct val="80000"/>
                        </a:lnSpc>
                        <a:spcBef>
                          <a:spcPts val="3"/>
                        </a:spcBef>
                        <a:tabLst/>
                      </a:pPr>
                      <a:r>
                        <a:rPr sz="700" kern="0" spc="0" dirty="0">
                          <a:solidFill>
                            <a:srgbClr val="000000">
                              <a:alpha val="100000"/>
                            </a:srgbClr>
                          </a:solidFill>
                          <a:latin typeface="Times New Roman"/>
                          <a:ea typeface="Times New Roman"/>
                          <a:cs typeface="Times New Roman"/>
                        </a:rPr>
                        <a:t>120000</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517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15000"/>
                        </a:lnSpc>
                        <a:tabLst/>
                      </a:pPr>
                      <a:endParaRPr lang="Arial" altLang="Arial" sz="400" dirty="0"/>
                    </a:p>
                    <a:p>
                      <a:pPr marL="74930" algn="l" rtl="0" eaLnBrk="0">
                        <a:lnSpc>
                          <a:spcPct val="80000"/>
                        </a:lnSpc>
                        <a:spcBef>
                          <a:spcPts val="2"/>
                        </a:spcBef>
                        <a:tabLst/>
                      </a:pPr>
                      <a:r>
                        <a:rPr sz="700" kern="0" spc="0" dirty="0">
                          <a:solidFill>
                            <a:srgbClr val="000000">
                              <a:alpha val="100000"/>
                            </a:srgbClr>
                          </a:solidFill>
                          <a:latin typeface="Times New Roman"/>
                          <a:ea typeface="Times New Roman"/>
                          <a:cs typeface="Times New Roman"/>
                        </a:rPr>
                        <a:t>3.2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300" dirty="0"/>
                    </a:p>
                    <a:p>
                      <a:pPr marL="72389" algn="l" rtl="0" eaLnBrk="0">
                        <a:lnSpc>
                          <a:spcPts val="846"/>
                        </a:lnSpc>
                        <a:spcBef>
                          <a:spcPts val="2"/>
                        </a:spcBef>
                        <a:tabLst/>
                      </a:pPr>
                      <a:r>
                        <a:rPr sz="700" kern="0" spc="40" dirty="0">
                          <a:solidFill>
                            <a:srgbClr val="000000">
                              <a:alpha val="100000"/>
                            </a:srgbClr>
                          </a:solidFill>
                          <a:latin typeface="SimSun"/>
                          <a:ea typeface="SimSun"/>
                          <a:cs typeface="SimSun"/>
                        </a:rPr>
                        <a:t>预定酒店</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390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0.25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660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300" dirty="0"/>
                    </a:p>
                    <a:p>
                      <a:pPr marL="74294" algn="l" rtl="0" eaLnBrk="0">
                        <a:lnSpc>
                          <a:spcPts val="846"/>
                        </a:lnSpc>
                        <a:spcBef>
                          <a:spcPts val="2"/>
                        </a:spcBef>
                        <a:tabLst/>
                      </a:pPr>
                      <a:r>
                        <a:rPr sz="700" kern="0" spc="20" dirty="0">
                          <a:solidFill>
                            <a:srgbClr val="000000">
                              <a:alpha val="100000"/>
                            </a:srgbClr>
                          </a:solidFill>
                          <a:latin typeface="SimSun"/>
                          <a:ea typeface="SimSun"/>
                          <a:cs typeface="SimSun"/>
                        </a:rPr>
                        <a:t>酒店房间</a:t>
                      </a:r>
                      <a:r>
                        <a:rPr sz="700" kern="0" spc="-120" dirty="0">
                          <a:solidFill>
                            <a:srgbClr val="000000">
                              <a:alpha val="100000"/>
                            </a:srgbClr>
                          </a:solidFill>
                          <a:latin typeface="SimSun"/>
                          <a:ea typeface="SimSun"/>
                          <a:cs typeface="SimSun"/>
                        </a:rPr>
                        <a:t> </a:t>
                      </a:r>
                      <a:r>
                        <a:rPr sz="700" kern="0" spc="20" dirty="0">
                          <a:solidFill>
                            <a:srgbClr val="000000">
                              <a:alpha val="100000"/>
                            </a:srgbClr>
                          </a:solidFill>
                          <a:latin typeface="Times New Roman"/>
                          <a:ea typeface="Times New Roman"/>
                          <a:cs typeface="Times New Roman"/>
                        </a:rPr>
                        <a:t>6</a:t>
                      </a:r>
                      <a:r>
                        <a:rPr sz="700" kern="0" spc="100" dirty="0">
                          <a:solidFill>
                            <a:srgbClr val="000000">
                              <a:alpha val="100000"/>
                            </a:srgbClr>
                          </a:solidFill>
                          <a:latin typeface="Times New Roman"/>
                          <a:ea typeface="Times New Roman"/>
                          <a:cs typeface="Times New Roman"/>
                        </a:rPr>
                        <a:t> </a:t>
                      </a:r>
                      <a:r>
                        <a:rPr sz="700" kern="0" spc="20" dirty="0">
                          <a:solidFill>
                            <a:srgbClr val="000000">
                              <a:alpha val="100000"/>
                            </a:srgbClr>
                          </a:solidFill>
                          <a:latin typeface="SimSun"/>
                          <a:ea typeface="SimSun"/>
                          <a:cs typeface="SimSun"/>
                        </a:rPr>
                        <a:t>间</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268604"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35000</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517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98120" algn="l" rtl="0" eaLnBrk="0">
                        <a:lnSpc>
                          <a:spcPct val="79000"/>
                        </a:lnSpc>
                        <a:spcBef>
                          <a:spcPts val="1"/>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16000"/>
                        </a:lnSpc>
                        <a:tabLst/>
                      </a:pPr>
                      <a:endParaRPr lang="Arial" altLang="Arial" sz="400" dirty="0"/>
                    </a:p>
                    <a:p>
                      <a:pPr marL="74930" algn="l" rtl="0" eaLnBrk="0">
                        <a:lnSpc>
                          <a:spcPct val="80000"/>
                        </a:lnSpc>
                        <a:tabLst/>
                      </a:pPr>
                      <a:r>
                        <a:rPr sz="700" kern="0" spc="0" dirty="0">
                          <a:solidFill>
                            <a:srgbClr val="000000">
                              <a:alpha val="100000"/>
                            </a:srgbClr>
                          </a:solidFill>
                          <a:latin typeface="Times New Roman"/>
                          <a:ea typeface="Times New Roman"/>
                          <a:cs typeface="Times New Roman"/>
                        </a:rPr>
                        <a:t>3.3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72389" algn="l" rtl="0" eaLnBrk="0">
                        <a:lnSpc>
                          <a:spcPct val="100000"/>
                        </a:lnSpc>
                        <a:spcBef>
                          <a:spcPts val="1"/>
                        </a:spcBef>
                        <a:tabLst/>
                      </a:pPr>
                      <a:r>
                        <a:rPr sz="700" kern="0" spc="40" dirty="0">
                          <a:solidFill>
                            <a:srgbClr val="000000">
                              <a:alpha val="100000"/>
                            </a:srgbClr>
                          </a:solidFill>
                          <a:latin typeface="SimSun"/>
                          <a:ea typeface="SimSun"/>
                          <a:cs typeface="SimSun"/>
                        </a:rPr>
                        <a:t>预定陆上交通车</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39090" algn="l" rtl="0" eaLnBrk="0">
                        <a:lnSpc>
                          <a:spcPct val="80000"/>
                        </a:lnSpc>
                        <a:tabLst/>
                      </a:pPr>
                      <a:r>
                        <a:rPr sz="700" kern="0" spc="10" dirty="0">
                          <a:solidFill>
                            <a:srgbClr val="000000">
                              <a:alpha val="100000"/>
                            </a:srgbClr>
                          </a:solidFill>
                          <a:latin typeface="Times New Roman"/>
                          <a:ea typeface="Times New Roman"/>
                          <a:cs typeface="Times New Roman"/>
                        </a:rPr>
                        <a:t>0.25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660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70485" algn="l" rtl="0" eaLnBrk="0">
                        <a:lnSpc>
                          <a:spcPct val="100000"/>
                        </a:lnSpc>
                        <a:spcBef>
                          <a:spcPts val="1"/>
                        </a:spcBef>
                        <a:tabLst/>
                      </a:pPr>
                      <a:r>
                        <a:rPr sz="700" kern="0" spc="20" dirty="0">
                          <a:solidFill>
                            <a:srgbClr val="000000">
                              <a:alpha val="100000"/>
                            </a:srgbClr>
                          </a:solidFill>
                          <a:latin typeface="Times New Roman"/>
                          <a:ea typeface="Times New Roman"/>
                          <a:cs typeface="Times New Roman"/>
                        </a:rPr>
                        <a:t>2</a:t>
                      </a:r>
                      <a:r>
                        <a:rPr sz="700" kern="0" spc="50" dirty="0">
                          <a:solidFill>
                            <a:srgbClr val="000000">
                              <a:alpha val="100000"/>
                            </a:srgbClr>
                          </a:solidFill>
                          <a:latin typeface="Times New Roman"/>
                          <a:ea typeface="Times New Roman"/>
                          <a:cs typeface="Times New Roman"/>
                        </a:rPr>
                        <a:t> </a:t>
                      </a:r>
                      <a:r>
                        <a:rPr sz="700" kern="0" spc="20" dirty="0">
                          <a:solidFill>
                            <a:srgbClr val="000000">
                              <a:alpha val="100000"/>
                            </a:srgbClr>
                          </a:solidFill>
                          <a:latin typeface="SimSun"/>
                          <a:ea typeface="SimSun"/>
                          <a:cs typeface="SimSun"/>
                        </a:rPr>
                        <a:t>辆车</a:t>
                      </a:r>
                      <a:r>
                        <a:rPr sz="700" kern="0" spc="20" dirty="0">
                          <a:solidFill>
                            <a:srgbClr val="000000">
                              <a:alpha val="100000"/>
                            </a:srgbClr>
                          </a:solidFill>
                          <a:latin typeface="Times New Roman"/>
                          <a:ea typeface="Times New Roman"/>
                          <a:cs typeface="Times New Roman"/>
                        </a:rPr>
                        <a:t>*7</a:t>
                      </a:r>
                      <a:r>
                        <a:rPr sz="700" kern="0" spc="50" dirty="0">
                          <a:solidFill>
                            <a:srgbClr val="000000">
                              <a:alpha val="100000"/>
                            </a:srgbClr>
                          </a:solidFill>
                          <a:latin typeface="Times New Roman"/>
                          <a:ea typeface="Times New Roman"/>
                          <a:cs typeface="Times New Roman"/>
                        </a:rPr>
                        <a:t> </a:t>
                      </a:r>
                      <a:r>
                        <a:rPr sz="700" kern="0" spc="20" dirty="0">
                          <a:solidFill>
                            <a:srgbClr val="000000">
                              <a:alpha val="100000"/>
                            </a:srgbClr>
                          </a:solidFill>
                          <a:latin typeface="SimSun"/>
                          <a:ea typeface="SimSun"/>
                          <a:cs typeface="SimSun"/>
                        </a:rPr>
                        <a:t>天</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75590" algn="l" rtl="0" eaLnBrk="0">
                        <a:lnSpc>
                          <a:spcPct val="80000"/>
                        </a:lnSpc>
                        <a:tabLst/>
                      </a:pPr>
                      <a:r>
                        <a:rPr sz="700" kern="0" spc="0" dirty="0">
                          <a:solidFill>
                            <a:srgbClr val="000000">
                              <a:alpha val="100000"/>
                            </a:srgbClr>
                          </a:solidFill>
                          <a:latin typeface="Times New Roman"/>
                          <a:ea typeface="Times New Roman"/>
                          <a:cs typeface="Times New Roman"/>
                        </a:rPr>
                        <a:t>15000</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517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6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98120" algn="l" rtl="0" eaLnBrk="0">
                        <a:lnSpc>
                          <a:spcPct val="79000"/>
                        </a:lnSpc>
                        <a:spcBef>
                          <a:spcPts val="4"/>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16000"/>
                        </a:lnSpc>
                        <a:tabLst/>
                      </a:pPr>
                      <a:endParaRPr lang="Arial" altLang="Arial" sz="400" dirty="0"/>
                    </a:p>
                    <a:p>
                      <a:pPr marL="74930" algn="l" rtl="0" eaLnBrk="0">
                        <a:lnSpc>
                          <a:spcPct val="80000"/>
                        </a:lnSpc>
                        <a:spcBef>
                          <a:spcPts val="3"/>
                        </a:spcBef>
                        <a:tabLst/>
                      </a:pPr>
                      <a:r>
                        <a:rPr sz="700" kern="0" spc="0" dirty="0">
                          <a:solidFill>
                            <a:srgbClr val="000000">
                              <a:alpha val="100000"/>
                            </a:srgbClr>
                          </a:solidFill>
                          <a:latin typeface="Times New Roman"/>
                          <a:ea typeface="Times New Roman"/>
                          <a:cs typeface="Times New Roman"/>
                        </a:rPr>
                        <a:t>3.4</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20000"/>
                        </a:lnSpc>
                        <a:tabLst/>
                      </a:pPr>
                      <a:endParaRPr lang="Arial" altLang="Arial" sz="300" dirty="0"/>
                    </a:p>
                    <a:p>
                      <a:pPr marL="72389" algn="l" rtl="0" eaLnBrk="0">
                        <a:lnSpc>
                          <a:spcPct val="100000"/>
                        </a:lnSpc>
                        <a:spcBef>
                          <a:spcPts val="1"/>
                        </a:spcBef>
                        <a:tabLst/>
                      </a:pPr>
                      <a:r>
                        <a:rPr sz="700" kern="0" spc="40" dirty="0">
                          <a:solidFill>
                            <a:srgbClr val="000000">
                              <a:alpha val="100000"/>
                            </a:srgbClr>
                          </a:solidFill>
                          <a:latin typeface="SimSun"/>
                          <a:ea typeface="SimSun"/>
                          <a:cs typeface="SimSun"/>
                        </a:rPr>
                        <a:t>预定用餐</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86715" algn="l" rtl="0" eaLnBrk="0">
                        <a:lnSpc>
                          <a:spcPct val="80000"/>
                        </a:lnSpc>
                        <a:spcBef>
                          <a:spcPts val="3"/>
                        </a:spcBef>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660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6670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20000</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517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6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98120" algn="l" rtl="0" eaLnBrk="0">
                        <a:lnSpc>
                          <a:spcPct val="79000"/>
                        </a:lnSpc>
                        <a:spcBef>
                          <a:spcPts val="2"/>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6000"/>
                        </a:lnSpc>
                        <a:tabLst/>
                      </a:pPr>
                      <a:endParaRPr lang="Arial" altLang="Arial" sz="400" dirty="0"/>
                    </a:p>
                    <a:p>
                      <a:pPr marL="74930" algn="l" rtl="0" eaLnBrk="0">
                        <a:lnSpc>
                          <a:spcPct val="80000"/>
                        </a:lnSpc>
                        <a:spcBef>
                          <a:spcPts val="2"/>
                        </a:spcBef>
                        <a:tabLst/>
                      </a:pPr>
                      <a:r>
                        <a:rPr sz="700" kern="0" spc="0" dirty="0">
                          <a:solidFill>
                            <a:srgbClr val="000000">
                              <a:alpha val="100000"/>
                            </a:srgbClr>
                          </a:solidFill>
                          <a:latin typeface="Times New Roman"/>
                          <a:ea typeface="Times New Roman"/>
                          <a:cs typeface="Times New Roman"/>
                        </a:rPr>
                        <a:t>3.5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72389" algn="l" rtl="0" eaLnBrk="0">
                        <a:lnSpc>
                          <a:spcPct val="100000"/>
                        </a:lnSpc>
                        <a:spcBef>
                          <a:spcPts val="3"/>
                        </a:spcBef>
                        <a:tabLst/>
                      </a:pPr>
                      <a:r>
                        <a:rPr sz="700" kern="0" spc="40" dirty="0">
                          <a:solidFill>
                            <a:srgbClr val="000000">
                              <a:alpha val="100000"/>
                            </a:srgbClr>
                          </a:solidFill>
                          <a:latin typeface="SimSun"/>
                          <a:ea typeface="SimSun"/>
                          <a:cs typeface="SimSun"/>
                        </a:rPr>
                        <a:t>预定观光门票</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86715" algn="l" rtl="0" eaLnBrk="0">
                        <a:lnSpc>
                          <a:spcPct val="80000"/>
                        </a:lnSpc>
                        <a:spcBef>
                          <a:spcPts val="2"/>
                        </a:spcBef>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660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83185" algn="l" rtl="0" eaLnBrk="0">
                        <a:lnSpc>
                          <a:spcPct val="100000"/>
                        </a:lnSpc>
                        <a:spcBef>
                          <a:spcPts val="3"/>
                        </a:spcBef>
                        <a:tabLst/>
                      </a:pPr>
                      <a:r>
                        <a:rPr sz="700" kern="0" spc="-10" dirty="0">
                          <a:solidFill>
                            <a:srgbClr val="000000">
                              <a:alpha val="100000"/>
                            </a:srgbClr>
                          </a:solidFill>
                          <a:latin typeface="SimSun"/>
                          <a:ea typeface="SimSun"/>
                          <a:cs typeface="SimSun"/>
                        </a:rPr>
                        <a:t>门票</a:t>
                      </a:r>
                      <a:r>
                        <a:rPr sz="700" kern="0" spc="-120" dirty="0">
                          <a:solidFill>
                            <a:srgbClr val="000000">
                              <a:alpha val="100000"/>
                            </a:srgbClr>
                          </a:solidFill>
                          <a:latin typeface="SimSun"/>
                          <a:ea typeface="SimSun"/>
                          <a:cs typeface="SimSun"/>
                        </a:rPr>
                        <a:t> </a:t>
                      </a:r>
                      <a:r>
                        <a:rPr sz="700" kern="0" spc="-10" dirty="0">
                          <a:solidFill>
                            <a:srgbClr val="000000">
                              <a:alpha val="100000"/>
                            </a:srgbClr>
                          </a:solidFill>
                          <a:latin typeface="Times New Roman"/>
                          <a:ea typeface="Times New Roman"/>
                          <a:cs typeface="Times New Roman"/>
                        </a:rPr>
                        <a:t>6</a:t>
                      </a:r>
                      <a:r>
                        <a:rPr sz="700" kern="0" spc="50" dirty="0">
                          <a:solidFill>
                            <a:srgbClr val="000000">
                              <a:alpha val="100000"/>
                            </a:srgbClr>
                          </a:solidFill>
                          <a:latin typeface="Times New Roman"/>
                          <a:ea typeface="Times New Roman"/>
                          <a:cs typeface="Times New Roman"/>
                        </a:rPr>
                        <a:t> </a:t>
                      </a:r>
                      <a:r>
                        <a:rPr sz="700" kern="0" spc="-10" dirty="0">
                          <a:solidFill>
                            <a:srgbClr val="000000">
                              <a:alpha val="100000"/>
                            </a:srgbClr>
                          </a:solidFill>
                          <a:latin typeface="SimSun"/>
                          <a:ea typeface="SimSun"/>
                          <a:cs typeface="SimSun"/>
                        </a:rPr>
                        <a:t>套</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75590" algn="l" rtl="0" eaLnBrk="0">
                        <a:lnSpc>
                          <a:spcPct val="80000"/>
                        </a:lnSpc>
                        <a:spcBef>
                          <a:spcPts val="2"/>
                        </a:spcBef>
                        <a:tabLst/>
                      </a:pPr>
                      <a:r>
                        <a:rPr sz="700" kern="0" spc="0" dirty="0">
                          <a:solidFill>
                            <a:srgbClr val="000000">
                              <a:alpha val="100000"/>
                            </a:srgbClr>
                          </a:solidFill>
                          <a:latin typeface="Times New Roman"/>
                          <a:ea typeface="Times New Roman"/>
                          <a:cs typeface="Times New Roman"/>
                        </a:rPr>
                        <a:t>10000</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517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6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400" dirty="0"/>
                    </a:p>
                    <a:p>
                      <a:pPr marL="198120" algn="l" rtl="0" eaLnBrk="0">
                        <a:lnSpc>
                          <a:spcPct val="79000"/>
                        </a:lnSpc>
                        <a:spcBef>
                          <a:spcPts val="1"/>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6000"/>
                        </a:lnSpc>
                        <a:tabLst/>
                      </a:pPr>
                      <a:endParaRPr lang="Arial" altLang="Arial" sz="400" dirty="0"/>
                    </a:p>
                    <a:p>
                      <a:pPr marL="73025" algn="l" rtl="0" eaLnBrk="0">
                        <a:lnSpc>
                          <a:spcPct val="80000"/>
                        </a:lnSpc>
                        <a:tabLst/>
                      </a:pPr>
                      <a:r>
                        <a:rPr sz="700" kern="0" spc="10" dirty="0">
                          <a:solidFill>
                            <a:srgbClr val="000000">
                              <a:alpha val="100000"/>
                            </a:srgbClr>
                          </a:solidFill>
                          <a:latin typeface="Times New Roman"/>
                          <a:ea typeface="Times New Roman"/>
                          <a:cs typeface="Times New Roman"/>
                        </a:rPr>
                        <a:t>4.1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7">
                  <a:txBody>
                    <a:bodyPr/>
                    <a:lstStyle/>
                    <a:p>
                      <a:pPr algn="l" rtl="0" eaLnBrk="0">
                        <a:lnSpc>
                          <a:spcPct val="123000"/>
                        </a:lnSpc>
                        <a:tabLst/>
                      </a:pPr>
                      <a:endParaRPr lang="Arial" altLang="Arial" sz="1000" dirty="0"/>
                    </a:p>
                    <a:p>
                      <a:pPr algn="l" rtl="0" eaLnBrk="0">
                        <a:lnSpc>
                          <a:spcPct val="123000"/>
                        </a:lnSpc>
                        <a:tabLst/>
                      </a:pPr>
                      <a:endParaRPr lang="Arial" altLang="Arial" sz="1000" dirty="0"/>
                    </a:p>
                    <a:p>
                      <a:pPr algn="l" rtl="0" eaLnBrk="0">
                        <a:lnSpc>
                          <a:spcPct val="124000"/>
                        </a:lnSpc>
                        <a:tabLst/>
                      </a:pPr>
                      <a:endParaRPr lang="Arial" altLang="Arial" sz="1000" dirty="0"/>
                    </a:p>
                    <a:p>
                      <a:pPr algn="l" rtl="0" eaLnBrk="0">
                        <a:lnSpc>
                          <a:spcPct val="9699"/>
                        </a:lnSpc>
                        <a:tabLst/>
                      </a:pPr>
                      <a:endParaRPr lang="Arial" altLang="Arial" sz="100" dirty="0"/>
                    </a:p>
                    <a:p>
                      <a:pPr marL="74930" algn="l" rtl="0" eaLnBrk="0">
                        <a:lnSpc>
                          <a:spcPct val="89000"/>
                        </a:lnSpc>
                        <a:tabLst/>
                      </a:pPr>
                      <a:r>
                        <a:rPr sz="700" kern="0" spc="150" dirty="0">
                          <a:solidFill>
                            <a:srgbClr val="000000">
                              <a:alpha val="100000"/>
                            </a:srgbClr>
                          </a:solidFill>
                          <a:latin typeface="SimSun"/>
                          <a:ea typeface="SimSun"/>
                          <a:cs typeface="SimSun"/>
                        </a:rPr>
                        <a:t>实施考察接</a:t>
                      </a:r>
                      <a:endParaRPr lang="SimSun" altLang="SimSun" sz="700" dirty="0"/>
                    </a:p>
                    <a:p>
                      <a:pPr marL="73025" algn="l" rtl="0" eaLnBrk="0">
                        <a:lnSpc>
                          <a:spcPts val="1560"/>
                        </a:lnSpc>
                        <a:tabLst/>
                      </a:pPr>
                      <a:r>
                        <a:rPr sz="700" kern="0" spc="0" dirty="0">
                          <a:solidFill>
                            <a:srgbClr val="000000">
                              <a:alpha val="100000"/>
                            </a:srgbClr>
                          </a:solidFill>
                          <a:latin typeface="SimSun"/>
                          <a:ea typeface="SimSun"/>
                          <a:cs typeface="SimSun"/>
                        </a:rPr>
                        <a:t>待</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8000"/>
                        </a:lnSpc>
                        <a:tabLst/>
                      </a:pPr>
                      <a:endParaRPr lang="Arial" altLang="Arial" sz="300" dirty="0"/>
                    </a:p>
                    <a:p>
                      <a:pPr marL="74294" algn="l" rtl="0" eaLnBrk="0">
                        <a:lnSpc>
                          <a:spcPts val="846"/>
                        </a:lnSpc>
                        <a:spcBef>
                          <a:spcPts val="1"/>
                        </a:spcBef>
                        <a:tabLst/>
                      </a:pPr>
                      <a:r>
                        <a:rPr sz="700" kern="0" spc="20" dirty="0">
                          <a:solidFill>
                            <a:srgbClr val="000000">
                              <a:alpha val="100000"/>
                            </a:srgbClr>
                          </a:solidFill>
                          <a:latin typeface="SimSun"/>
                          <a:ea typeface="SimSun"/>
                          <a:cs typeface="SimSun"/>
                        </a:rPr>
                        <a:t>启程</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660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59105" algn="l" rtl="0" eaLnBrk="0">
                        <a:lnSpc>
                          <a:spcPct val="80000"/>
                        </a:lnSpc>
                        <a:tabLst/>
                      </a:pPr>
                      <a:r>
                        <a:rPr sz="700" kern="0" spc="-10" dirty="0">
                          <a:solidFill>
                            <a:srgbClr val="000000">
                              <a:alpha val="100000"/>
                            </a:srgbClr>
                          </a:solidFill>
                          <a:latin typeface="Times New Roman"/>
                          <a:ea typeface="Times New Roman"/>
                          <a:cs typeface="Times New Roman"/>
                        </a:rPr>
                        <a:t>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517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400" dirty="0"/>
                    </a:p>
                    <a:p>
                      <a:pPr marL="198120" algn="l" rtl="0" eaLnBrk="0">
                        <a:lnSpc>
                          <a:spcPct val="79000"/>
                        </a:lnSpc>
                        <a:spcBef>
                          <a:spcPts val="4"/>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15000"/>
                        </a:lnSpc>
                        <a:tabLst/>
                      </a:pPr>
                      <a:endParaRPr lang="Arial" altLang="Arial" sz="400" dirty="0"/>
                    </a:p>
                    <a:p>
                      <a:pPr marL="73025"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4.2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8000"/>
                        </a:lnSpc>
                        <a:tabLst/>
                      </a:pPr>
                      <a:endParaRPr lang="Arial" altLang="Arial" sz="300" dirty="0"/>
                    </a:p>
                    <a:p>
                      <a:pPr marL="73025" algn="l" rtl="0" eaLnBrk="0">
                        <a:lnSpc>
                          <a:spcPct val="100000"/>
                        </a:lnSpc>
                        <a:spcBef>
                          <a:spcPts val="3"/>
                        </a:spcBef>
                        <a:tabLst/>
                      </a:pPr>
                      <a:r>
                        <a:rPr sz="700" kern="0" spc="40" dirty="0">
                          <a:solidFill>
                            <a:srgbClr val="000000">
                              <a:alpha val="100000"/>
                            </a:srgbClr>
                          </a:solidFill>
                          <a:latin typeface="SimSun"/>
                          <a:ea typeface="SimSun"/>
                          <a:cs typeface="SimSun"/>
                        </a:rPr>
                        <a:t>展厅、生产线、物流参观</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86715" algn="l" rtl="0" eaLnBrk="0">
                        <a:lnSpc>
                          <a:spcPct val="80000"/>
                        </a:lnSpc>
                        <a:spcBef>
                          <a:spcPts val="3"/>
                        </a:spcBef>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59105"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6</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517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2000"/>
                        </a:lnSpc>
                        <a:tabLst/>
                      </a:pPr>
                      <a:endParaRPr lang="Arial" altLang="Arial" sz="300" dirty="0"/>
                    </a:p>
                    <a:p>
                      <a:pPr marL="186054" algn="l" rtl="0" eaLnBrk="0">
                        <a:lnSpc>
                          <a:spcPct val="78000"/>
                        </a:lnSpc>
                        <a:spcBef>
                          <a:spcPts val="2"/>
                        </a:spcBef>
                        <a:tabLst/>
                      </a:pPr>
                      <a:r>
                        <a:rPr sz="1000" kern="0" spc="10" dirty="0">
                          <a:solidFill>
                            <a:srgbClr val="000000">
                              <a:alpha val="100000"/>
                            </a:srgbClr>
                          </a:solidFill>
                          <a:latin typeface="Times New Roman"/>
                          <a:ea typeface="Times New Roman"/>
                          <a:cs typeface="Times New Roman"/>
                        </a:rPr>
                        <a:t>R</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5000"/>
                        </a:lnSpc>
                        <a:tabLst/>
                      </a:pPr>
                      <a:endParaRPr lang="Arial" altLang="Arial" sz="400" dirty="0"/>
                    </a:p>
                    <a:p>
                      <a:pPr marL="73025"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4.3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8000"/>
                        </a:lnSpc>
                        <a:tabLst/>
                      </a:pPr>
                      <a:endParaRPr lang="Arial" altLang="Arial" sz="300" dirty="0"/>
                    </a:p>
                    <a:p>
                      <a:pPr marL="74930" algn="l" rtl="0" eaLnBrk="0">
                        <a:lnSpc>
                          <a:spcPct val="100000"/>
                        </a:lnSpc>
                        <a:spcBef>
                          <a:spcPts val="2"/>
                        </a:spcBef>
                        <a:tabLst/>
                      </a:pPr>
                      <a:r>
                        <a:rPr sz="700" kern="0" spc="30" dirty="0">
                          <a:solidFill>
                            <a:srgbClr val="000000">
                              <a:alpha val="100000"/>
                            </a:srgbClr>
                          </a:solidFill>
                          <a:latin typeface="SimSun"/>
                          <a:ea typeface="SimSun"/>
                          <a:cs typeface="SimSun"/>
                        </a:rPr>
                        <a:t>实验室考察</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86715" algn="l" rtl="0" eaLnBrk="0">
                        <a:lnSpc>
                          <a:spcPct val="80000"/>
                        </a:lnSpc>
                        <a:spcBef>
                          <a:spcPts val="2"/>
                        </a:spcBef>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59105"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517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98120" algn="l" rtl="0" eaLnBrk="0">
                        <a:lnSpc>
                          <a:spcPct val="79000"/>
                        </a:lnSpc>
                        <a:spcBef>
                          <a:spcPts val="1"/>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910"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5000"/>
                        </a:lnSpc>
                        <a:tabLst/>
                      </a:pPr>
                      <a:endParaRPr lang="Arial" altLang="Arial" sz="400" dirty="0"/>
                    </a:p>
                    <a:p>
                      <a:pPr marL="73025" algn="l" rtl="0" eaLnBrk="0">
                        <a:lnSpc>
                          <a:spcPct val="80000"/>
                        </a:lnSpc>
                        <a:tabLst/>
                      </a:pPr>
                      <a:r>
                        <a:rPr sz="700" kern="0" spc="10" dirty="0">
                          <a:solidFill>
                            <a:srgbClr val="000000">
                              <a:alpha val="100000"/>
                            </a:srgbClr>
                          </a:solidFill>
                          <a:latin typeface="Times New Roman"/>
                          <a:ea typeface="Times New Roman"/>
                          <a:cs typeface="Times New Roman"/>
                        </a:rPr>
                        <a:t>4.4</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300" dirty="0"/>
                    </a:p>
                    <a:p>
                      <a:pPr marL="72389" algn="l" rtl="0" eaLnBrk="0">
                        <a:lnSpc>
                          <a:spcPct val="100000"/>
                        </a:lnSpc>
                        <a:spcBef>
                          <a:spcPts val="1"/>
                        </a:spcBef>
                        <a:tabLst/>
                      </a:pPr>
                      <a:r>
                        <a:rPr sz="700" kern="0" spc="40" dirty="0">
                          <a:solidFill>
                            <a:srgbClr val="000000">
                              <a:alpha val="100000"/>
                            </a:srgbClr>
                          </a:solidFill>
                          <a:latin typeface="SimSun"/>
                          <a:ea typeface="SimSun"/>
                          <a:cs typeface="SimSun"/>
                        </a:rPr>
                        <a:t>样板点考察</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660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56565" algn="l" rtl="0" eaLnBrk="0">
                        <a:lnSpc>
                          <a:spcPct val="80000"/>
                        </a:lnSpc>
                        <a:tabLst/>
                      </a:pPr>
                      <a:r>
                        <a:rPr sz="700" kern="0" spc="0" dirty="0">
                          <a:solidFill>
                            <a:srgbClr val="000000">
                              <a:alpha val="100000"/>
                            </a:srgbClr>
                          </a:solidFill>
                          <a:latin typeface="Times New Roman"/>
                          <a:ea typeface="Times New Roman"/>
                          <a:cs typeface="Times New Roman"/>
                        </a:rPr>
                        <a:t>4</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517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98120" algn="l" rtl="0" eaLnBrk="0">
                        <a:lnSpc>
                          <a:spcPct val="79000"/>
                        </a:lnSpc>
                        <a:spcBef>
                          <a:spcPts val="4"/>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14000"/>
                        </a:lnSpc>
                        <a:tabLst/>
                      </a:pPr>
                      <a:endParaRPr lang="Arial" altLang="Arial" sz="400" dirty="0"/>
                    </a:p>
                    <a:p>
                      <a:pPr marL="73025"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4.5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6000"/>
                        </a:lnSpc>
                        <a:tabLst/>
                      </a:pPr>
                      <a:endParaRPr lang="Arial" altLang="Arial" sz="300" dirty="0"/>
                    </a:p>
                    <a:p>
                      <a:pPr marL="74294" algn="l" rtl="0" eaLnBrk="0">
                        <a:lnSpc>
                          <a:spcPts val="846"/>
                        </a:lnSpc>
                        <a:spcBef>
                          <a:spcPts val="1"/>
                        </a:spcBef>
                        <a:tabLst/>
                      </a:pPr>
                      <a:r>
                        <a:rPr sz="700" kern="0" spc="30" dirty="0">
                          <a:solidFill>
                            <a:srgbClr val="000000">
                              <a:alpha val="100000"/>
                            </a:srgbClr>
                          </a:solidFill>
                          <a:latin typeface="SimSun"/>
                          <a:ea typeface="SimSun"/>
                          <a:cs typeface="SimSun"/>
                        </a:rPr>
                        <a:t>系列座谈</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45720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40894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20</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34290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98120" algn="l" rtl="0" eaLnBrk="0">
                        <a:lnSpc>
                          <a:spcPct val="79000"/>
                        </a:lnSpc>
                        <a:spcBef>
                          <a:spcPts val="2"/>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4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14000"/>
                        </a:lnSpc>
                        <a:tabLst/>
                      </a:pPr>
                      <a:endParaRPr lang="Arial" altLang="Arial" sz="400" dirty="0"/>
                    </a:p>
                    <a:p>
                      <a:pPr marL="73025"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4.6</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300" dirty="0"/>
                    </a:p>
                    <a:p>
                      <a:pPr marL="72389" algn="l" rtl="0" eaLnBrk="0">
                        <a:lnSpc>
                          <a:spcPct val="100000"/>
                        </a:lnSpc>
                        <a:spcBef>
                          <a:spcPts val="1"/>
                        </a:spcBef>
                        <a:tabLst/>
                      </a:pPr>
                      <a:r>
                        <a:rPr sz="700" kern="0" spc="30" dirty="0">
                          <a:solidFill>
                            <a:srgbClr val="000000">
                              <a:alpha val="100000"/>
                            </a:srgbClr>
                          </a:solidFill>
                          <a:latin typeface="SimSun"/>
                          <a:ea typeface="SimSun"/>
                          <a:cs typeface="SimSun"/>
                        </a:rPr>
                        <a:t>观光</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4660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45720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400" dirty="0"/>
                    </a:p>
                    <a:p>
                      <a:pPr marL="3517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4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98120" algn="l" rtl="0" eaLnBrk="0">
                        <a:lnSpc>
                          <a:spcPct val="79000"/>
                        </a:lnSpc>
                        <a:spcBef>
                          <a:spcPts val="1"/>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15000"/>
                        </a:lnSpc>
                        <a:tabLst/>
                      </a:pPr>
                      <a:endParaRPr lang="Arial" altLang="Arial" sz="400" dirty="0"/>
                    </a:p>
                    <a:p>
                      <a:pPr marL="73025" algn="l" rtl="0" eaLnBrk="0">
                        <a:lnSpc>
                          <a:spcPct val="80000"/>
                        </a:lnSpc>
                        <a:tabLst/>
                      </a:pPr>
                      <a:r>
                        <a:rPr sz="700" kern="0" spc="10" dirty="0">
                          <a:solidFill>
                            <a:srgbClr val="000000">
                              <a:alpha val="100000"/>
                            </a:srgbClr>
                          </a:solidFill>
                          <a:latin typeface="Times New Roman"/>
                          <a:ea typeface="Times New Roman"/>
                          <a:cs typeface="Times New Roman"/>
                        </a:rPr>
                        <a:t>4.7</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6000"/>
                        </a:lnSpc>
                        <a:tabLst/>
                      </a:pPr>
                      <a:endParaRPr lang="Arial" altLang="Arial" sz="300" dirty="0"/>
                    </a:p>
                    <a:p>
                      <a:pPr marL="73025" algn="l" rtl="0" eaLnBrk="0">
                        <a:lnSpc>
                          <a:spcPts val="846"/>
                        </a:lnSpc>
                        <a:spcBef>
                          <a:spcPts val="3"/>
                        </a:spcBef>
                        <a:tabLst/>
                      </a:pPr>
                      <a:r>
                        <a:rPr sz="700" kern="0" spc="20" dirty="0">
                          <a:solidFill>
                            <a:srgbClr val="000000">
                              <a:alpha val="100000"/>
                            </a:srgbClr>
                          </a:solidFill>
                          <a:latin typeface="SimSun"/>
                          <a:ea typeface="SimSun"/>
                          <a:cs typeface="SimSun"/>
                        </a:rPr>
                        <a:t>返程</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660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57200" algn="l" rtl="0" eaLnBrk="0">
                        <a:lnSpc>
                          <a:spcPct val="80000"/>
                        </a:lnSpc>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517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6000"/>
                        </a:lnSpc>
                        <a:tabLst/>
                      </a:pPr>
                      <a:endParaRPr lang="Arial" altLang="Arial" sz="400" dirty="0"/>
                    </a:p>
                    <a:p>
                      <a:pPr marL="198120" algn="l" rtl="0" eaLnBrk="0">
                        <a:lnSpc>
                          <a:spcPct val="79000"/>
                        </a:lnSpc>
                        <a:spcBef>
                          <a:spcPts val="4"/>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15000"/>
                        </a:lnSpc>
                        <a:tabLst/>
                      </a:pPr>
                      <a:endParaRPr lang="Arial" altLang="Arial" sz="400" dirty="0"/>
                    </a:p>
                    <a:p>
                      <a:pPr marL="75564" algn="l" rtl="0" eaLnBrk="0">
                        <a:lnSpc>
                          <a:spcPct val="80000"/>
                        </a:lnSpc>
                        <a:spcBef>
                          <a:spcPts val="3"/>
                        </a:spcBef>
                        <a:tabLst/>
                      </a:pPr>
                      <a:r>
                        <a:rPr sz="700" kern="0" spc="0" dirty="0">
                          <a:solidFill>
                            <a:srgbClr val="000000">
                              <a:alpha val="100000"/>
                            </a:srgbClr>
                          </a:solidFill>
                          <a:latin typeface="Times New Roman"/>
                          <a:ea typeface="Times New Roman"/>
                          <a:cs typeface="Times New Roman"/>
                        </a:rPr>
                        <a:t>5.1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rowSpan="4">
                  <a:txBody>
                    <a:bodyPr/>
                    <a:lstStyle/>
                    <a:p>
                      <a:pPr algn="l" rtl="0" eaLnBrk="0">
                        <a:lnSpc>
                          <a:spcPct val="169000"/>
                        </a:lnSpc>
                        <a:tabLst/>
                      </a:pPr>
                      <a:endParaRPr lang="Arial" altLang="Arial" sz="1000" dirty="0"/>
                    </a:p>
                    <a:p>
                      <a:pPr marL="73025" algn="l" rtl="0" eaLnBrk="0">
                        <a:lnSpc>
                          <a:spcPct val="89000"/>
                        </a:lnSpc>
                        <a:spcBef>
                          <a:spcPts val="3"/>
                        </a:spcBef>
                        <a:tabLst/>
                      </a:pPr>
                      <a:r>
                        <a:rPr sz="700" kern="0" spc="150" dirty="0">
                          <a:solidFill>
                            <a:srgbClr val="000000">
                              <a:alpha val="100000"/>
                            </a:srgbClr>
                          </a:solidFill>
                          <a:latin typeface="SimSun"/>
                          <a:ea typeface="SimSun"/>
                          <a:cs typeface="SimSun"/>
                        </a:rPr>
                        <a:t>后续事宜跟</a:t>
                      </a:r>
                      <a:endParaRPr lang="SimSun" altLang="SimSun" sz="700" dirty="0"/>
                    </a:p>
                    <a:p>
                      <a:pPr marL="72389" algn="l" rtl="0" eaLnBrk="0">
                        <a:lnSpc>
                          <a:spcPts val="1559"/>
                        </a:lnSpc>
                        <a:tabLst/>
                      </a:pPr>
                      <a:r>
                        <a:rPr sz="700" kern="0" spc="10" dirty="0">
                          <a:solidFill>
                            <a:srgbClr val="000000">
                              <a:alpha val="100000"/>
                            </a:srgbClr>
                          </a:solidFill>
                          <a:latin typeface="SimSun"/>
                          <a:ea typeface="SimSun"/>
                          <a:cs typeface="SimSun"/>
                        </a:rPr>
                        <a:t>踪</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300" dirty="0"/>
                    </a:p>
                    <a:p>
                      <a:pPr marL="71755" algn="l" rtl="0" eaLnBrk="0">
                        <a:lnSpc>
                          <a:spcPts val="846"/>
                        </a:lnSpc>
                        <a:spcBef>
                          <a:spcPts val="3"/>
                        </a:spcBef>
                        <a:tabLst/>
                      </a:pPr>
                      <a:r>
                        <a:rPr sz="700" kern="0" spc="40" dirty="0">
                          <a:solidFill>
                            <a:srgbClr val="000000">
                              <a:alpha val="100000"/>
                            </a:srgbClr>
                          </a:solidFill>
                          <a:latin typeface="SimSun"/>
                          <a:ea typeface="SimSun"/>
                          <a:cs typeface="SimSun"/>
                        </a:rPr>
                        <a:t>座谈交流问题点落实</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59105"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59105"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6</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44804"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98120" algn="l" rtl="0" eaLnBrk="0">
                        <a:lnSpc>
                          <a:spcPct val="79000"/>
                        </a:lnSpc>
                        <a:spcBef>
                          <a:spcPts val="2"/>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15000"/>
                        </a:lnSpc>
                        <a:tabLst/>
                      </a:pPr>
                      <a:endParaRPr lang="Arial" altLang="Arial" sz="400" dirty="0"/>
                    </a:p>
                    <a:p>
                      <a:pPr marL="75564" algn="l" rtl="0" eaLnBrk="0">
                        <a:lnSpc>
                          <a:spcPct val="80000"/>
                        </a:lnSpc>
                        <a:spcBef>
                          <a:spcPts val="2"/>
                        </a:spcBef>
                        <a:tabLst/>
                      </a:pPr>
                      <a:r>
                        <a:rPr sz="700" kern="0" spc="0" dirty="0">
                          <a:solidFill>
                            <a:srgbClr val="000000">
                              <a:alpha val="100000"/>
                            </a:srgbClr>
                          </a:solidFill>
                          <a:latin typeface="Times New Roman"/>
                          <a:ea typeface="Times New Roman"/>
                          <a:cs typeface="Times New Roman"/>
                        </a:rPr>
                        <a:t>5.2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8000"/>
                        </a:lnSpc>
                        <a:tabLst/>
                      </a:pPr>
                      <a:endParaRPr lang="Arial" altLang="Arial" sz="300" dirty="0"/>
                    </a:p>
                    <a:p>
                      <a:pPr marL="72389" algn="l" rtl="0" eaLnBrk="0">
                        <a:lnSpc>
                          <a:spcPct val="100000"/>
                        </a:lnSpc>
                        <a:spcBef>
                          <a:spcPts val="2"/>
                        </a:spcBef>
                        <a:tabLst/>
                      </a:pPr>
                      <a:r>
                        <a:rPr sz="700" kern="0" spc="40" dirty="0">
                          <a:solidFill>
                            <a:srgbClr val="000000">
                              <a:alpha val="100000"/>
                            </a:srgbClr>
                          </a:solidFill>
                          <a:latin typeface="SimSun"/>
                          <a:ea typeface="SimSun"/>
                          <a:cs typeface="SimSun"/>
                        </a:rPr>
                        <a:t>代表处主管回访</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86715" algn="l" rtl="0" eaLnBrk="0">
                        <a:lnSpc>
                          <a:spcPct val="80000"/>
                        </a:lnSpc>
                        <a:spcBef>
                          <a:spcPts val="2"/>
                        </a:spcBef>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5720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2</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51790" algn="l" rtl="0" eaLnBrk="0">
                        <a:lnSpc>
                          <a:spcPct val="80000"/>
                        </a:lnSpc>
                        <a:spcBef>
                          <a:spcPts val="2"/>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98120" algn="l" rtl="0" eaLnBrk="0">
                        <a:lnSpc>
                          <a:spcPct val="79000"/>
                        </a:lnSpc>
                        <a:spcBef>
                          <a:spcPts val="1"/>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168275" algn="l" rtl="0" eaLnBrk="0">
                        <a:lnSpc>
                          <a:spcPct val="80000"/>
                        </a:lnSpc>
                        <a:spcBef>
                          <a:spcPts val="2"/>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1"/>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16000"/>
                        </a:lnSpc>
                        <a:tabLst/>
                      </a:pPr>
                      <a:endParaRPr lang="Arial" altLang="Arial" sz="400" dirty="0"/>
                    </a:p>
                    <a:p>
                      <a:pPr marL="75564" algn="l" rtl="0" eaLnBrk="0">
                        <a:lnSpc>
                          <a:spcPct val="80000"/>
                        </a:lnSpc>
                        <a:tabLst/>
                      </a:pPr>
                      <a:r>
                        <a:rPr sz="700" kern="0" spc="0" dirty="0">
                          <a:solidFill>
                            <a:srgbClr val="000000">
                              <a:alpha val="100000"/>
                            </a:srgbClr>
                          </a:solidFill>
                          <a:latin typeface="Times New Roman"/>
                          <a:ea typeface="Times New Roman"/>
                          <a:cs typeface="Times New Roman"/>
                        </a:rPr>
                        <a:t>5.3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9000"/>
                        </a:lnSpc>
                        <a:tabLst/>
                      </a:pPr>
                      <a:endParaRPr lang="Arial" altLang="Arial" sz="300" dirty="0"/>
                    </a:p>
                    <a:p>
                      <a:pPr marL="72389" algn="l" rtl="0" eaLnBrk="0">
                        <a:lnSpc>
                          <a:spcPct val="100000"/>
                        </a:lnSpc>
                        <a:spcBef>
                          <a:spcPts val="1"/>
                        </a:spcBef>
                        <a:tabLst/>
                      </a:pPr>
                      <a:r>
                        <a:rPr sz="700" kern="0" spc="40" dirty="0">
                          <a:solidFill>
                            <a:srgbClr val="000000">
                              <a:alpha val="100000"/>
                            </a:srgbClr>
                          </a:solidFill>
                          <a:latin typeface="SimSun"/>
                          <a:ea typeface="SimSun"/>
                          <a:cs typeface="SimSun"/>
                        </a:rPr>
                        <a:t>代表处反馈考察效果</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86715" algn="l" rtl="0" eaLnBrk="0">
                        <a:lnSpc>
                          <a:spcPct val="80000"/>
                        </a:lnSpc>
                        <a:tabLst/>
                      </a:pPr>
                      <a:r>
                        <a:rPr sz="700" kern="0" spc="0" dirty="0">
                          <a:solidFill>
                            <a:srgbClr val="000000">
                              <a:alpha val="100000"/>
                            </a:srgbClr>
                          </a:solidFill>
                          <a:latin typeface="Times New Roman"/>
                          <a:ea typeface="Times New Roman"/>
                          <a:cs typeface="Times New Roman"/>
                        </a:rPr>
                        <a:t>0.5</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4660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351790" algn="l" rtl="0" eaLnBrk="0">
                        <a:lnSpc>
                          <a:spcPct val="80000"/>
                        </a:lnSpc>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6000"/>
                        </a:lnSpc>
                        <a:tabLst/>
                      </a:pPr>
                      <a:endParaRPr lang="Arial" altLang="Arial" sz="400" dirty="0"/>
                    </a:p>
                    <a:p>
                      <a:pPr marL="168275" algn="l" rtl="0" eaLnBrk="0">
                        <a:lnSpc>
                          <a:spcPct val="80000"/>
                        </a:lnSpc>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400" dirty="0"/>
                    </a:p>
                    <a:p>
                      <a:pPr marL="198120" algn="l" rtl="0" eaLnBrk="0">
                        <a:lnSpc>
                          <a:spcPct val="79000"/>
                        </a:lnSpc>
                        <a:spcBef>
                          <a:spcPts val="4"/>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4"/>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7645">
                <a:tc>
                  <a:txBody>
                    <a:bodyPr/>
                    <a:lstStyle/>
                    <a:p>
                      <a:pPr algn="l" rtl="0" eaLnBrk="0">
                        <a:lnSpc>
                          <a:spcPct val="115000"/>
                        </a:lnSpc>
                        <a:tabLst/>
                      </a:pPr>
                      <a:endParaRPr lang="Arial" altLang="Arial" sz="400" dirty="0"/>
                    </a:p>
                    <a:p>
                      <a:pPr marL="75564" algn="l" rtl="0" eaLnBrk="0">
                        <a:lnSpc>
                          <a:spcPct val="80000"/>
                        </a:lnSpc>
                        <a:spcBef>
                          <a:spcPts val="3"/>
                        </a:spcBef>
                        <a:tabLst/>
                      </a:pPr>
                      <a:r>
                        <a:rPr sz="700" kern="0" spc="0" dirty="0">
                          <a:solidFill>
                            <a:srgbClr val="000000">
                              <a:alpha val="100000"/>
                            </a:srgbClr>
                          </a:solidFill>
                          <a:latin typeface="Times New Roman"/>
                          <a:ea typeface="Times New Roman"/>
                          <a:cs typeface="Times New Roman"/>
                        </a:rPr>
                        <a:t>5.4</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vMerge="1">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7000"/>
                        </a:lnSpc>
                        <a:tabLst/>
                      </a:pPr>
                      <a:endParaRPr lang="Arial" altLang="Arial" sz="300" dirty="0"/>
                    </a:p>
                    <a:p>
                      <a:pPr marL="72389" algn="l" rtl="0" eaLnBrk="0">
                        <a:lnSpc>
                          <a:spcPct val="100000"/>
                        </a:lnSpc>
                        <a:spcBef>
                          <a:spcPts val="1"/>
                        </a:spcBef>
                        <a:tabLst/>
                      </a:pPr>
                      <a:r>
                        <a:rPr sz="700" kern="0" spc="40" dirty="0">
                          <a:solidFill>
                            <a:srgbClr val="000000">
                              <a:alpha val="100000"/>
                            </a:srgbClr>
                          </a:solidFill>
                          <a:latin typeface="SimSun"/>
                          <a:ea typeface="SimSun"/>
                          <a:cs typeface="SimSun"/>
                        </a:rPr>
                        <a:t>提交总结报告</a:t>
                      </a:r>
                      <a:endParaRPr lang="SimSun" altLang="SimSu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660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459105"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3</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351790" algn="l" rtl="0" eaLnBrk="0">
                        <a:lnSpc>
                          <a:spcPct val="80000"/>
                        </a:lnSpc>
                        <a:spcBef>
                          <a:spcPts val="3"/>
                        </a:spcBef>
                        <a:tabLst/>
                      </a:pPr>
                      <a:r>
                        <a:rPr sz="700" kern="0" spc="-10" dirty="0">
                          <a:solidFill>
                            <a:srgbClr val="000000">
                              <a:alpha val="100000"/>
                            </a:srgbClr>
                          </a:solidFill>
                          <a:latin typeface="Times New Roman"/>
                          <a:ea typeface="Times New Roman"/>
                          <a:cs typeface="Times New Roman"/>
                        </a:rPr>
                        <a:t>1</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198120" algn="l" rtl="0" eaLnBrk="0">
                        <a:lnSpc>
                          <a:spcPct val="79000"/>
                        </a:lnSpc>
                        <a:spcBef>
                          <a:spcPts val="2"/>
                        </a:spcBef>
                        <a:tabLst/>
                      </a:pPr>
                      <a:r>
                        <a:rPr sz="700" kern="0" spc="10" dirty="0">
                          <a:solidFill>
                            <a:srgbClr val="000000">
                              <a:alpha val="100000"/>
                            </a:srgbClr>
                          </a:solidFill>
                          <a:latin typeface="Times New Roman"/>
                          <a:ea typeface="Times New Roman"/>
                          <a:cs typeface="Times New Roman"/>
                        </a:rPr>
                        <a:t>R</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AP</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400" dirty="0"/>
                    </a:p>
                    <a:p>
                      <a:pPr marL="215265" algn="l" rtl="0" eaLnBrk="0">
                        <a:lnSpc>
                          <a:spcPct val="79000"/>
                        </a:lnSpc>
                        <a:spcBef>
                          <a:spcPts val="2"/>
                        </a:spcBef>
                        <a:tabLst/>
                      </a:pPr>
                      <a:r>
                        <a:rPr sz="700" kern="0" spc="-20" dirty="0">
                          <a:solidFill>
                            <a:srgbClr val="000000">
                              <a:alpha val="100000"/>
                            </a:srgbClr>
                          </a:solidFill>
                          <a:latin typeface="Times New Roman"/>
                          <a:ea typeface="Times New Roman"/>
                          <a:cs typeface="Times New Roman"/>
                        </a:rPr>
                        <a:t>I</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400" dirty="0"/>
                    </a:p>
                    <a:p>
                      <a:pPr marL="168275" algn="l" rtl="0" eaLnBrk="0">
                        <a:lnSpc>
                          <a:spcPct val="80000"/>
                        </a:lnSpc>
                        <a:spcBef>
                          <a:spcPts val="3"/>
                        </a:spcBef>
                        <a:tabLst/>
                      </a:pPr>
                      <a:r>
                        <a:rPr sz="700" kern="0" spc="20" dirty="0">
                          <a:solidFill>
                            <a:srgbClr val="000000">
                              <a:alpha val="100000"/>
                            </a:srgbClr>
                          </a:solidFill>
                          <a:latin typeface="Times New Roman"/>
                          <a:ea typeface="Times New Roman"/>
                          <a:cs typeface="Times New Roman"/>
                        </a:rPr>
                        <a:t>AS</a:t>
                      </a:r>
                      <a:endParaRPr lang="Times New Roman" altLang="Times New Roman" sz="7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graphicFrame>
        <p:nvGraphicFramePr>
          <p:cNvPr id="50" name="table 50"/>
          <p:cNvGraphicFramePr>
            <a:graphicFrameLocks noGrp="1"/>
          </p:cNvGraphicFramePr>
          <p:nvPr/>
        </p:nvGraphicFramePr>
        <p:xfrm>
          <a:off x="1261821" y="1870329"/>
          <a:ext cx="9023350" cy="395605"/>
        </p:xfrm>
        <a:graphic>
          <a:graphicData uri="http://schemas.openxmlformats.org/drawingml/2006/table">
            <a:tbl>
              <a:tblPr/>
              <a:tblGrid>
                <a:gridCol w="9023350"/>
              </a:tblGrid>
              <a:tr h="389255">
                <a:tc>
                  <a:txBody>
                    <a:bodyPr/>
                    <a:lstStyle/>
                    <a:p>
                      <a:pPr algn="l" rtl="0" eaLnBrk="0">
                        <a:lnSpc>
                          <a:spcPct val="106000"/>
                        </a:lnSpc>
                        <a:tabLst/>
                      </a:pPr>
                      <a:endParaRPr lang="Arial" altLang="Arial" sz="600" dirty="0"/>
                    </a:p>
                    <a:p>
                      <a:pPr marL="3324225" algn="l" rtl="0" eaLnBrk="0">
                        <a:lnSpc>
                          <a:spcPct val="91000"/>
                        </a:lnSpc>
                        <a:spcBef>
                          <a:spcPts val="3"/>
                        </a:spcBef>
                        <a:tabLst/>
                      </a:pPr>
                      <a:r>
                        <a:rPr sz="1600" b="1" kern="0" spc="-10" dirty="0">
                          <a:solidFill>
                            <a:srgbClr val="000000">
                              <a:alpha val="100000"/>
                            </a:srgbClr>
                          </a:solidFill>
                          <a:latin typeface="Times New Roman"/>
                          <a:ea typeface="Times New Roman"/>
                          <a:cs typeface="Times New Roman"/>
                        </a:rPr>
                        <a:t>03 WBS </a:t>
                      </a:r>
                      <a:r>
                        <a:rPr sz="1600" kern="0" spc="-10" dirty="0">
                          <a:ln w="4064" cap="flat" cmpd="sng">
                            <a:solidFill>
                              <a:srgbClr val="000000">
                                <a:alpha val="100000"/>
                              </a:srgbClr>
                            </a:solidFill>
                            <a:prstDash val="solid"/>
                            <a:miter lim="1"/>
                          </a:ln>
                          <a:solidFill>
                            <a:srgbClr val="000000">
                              <a:alpha val="100000"/>
                            </a:srgbClr>
                          </a:solidFill>
                          <a:latin typeface="SimSun"/>
                          <a:ea typeface="SimSun"/>
                          <a:cs typeface="SimSun"/>
                        </a:rPr>
                        <a:t>表</a:t>
                      </a:r>
                      <a:r>
                        <a:rPr sz="1600" kern="0" spc="-10" dirty="0">
                          <a:solidFill>
                            <a:srgbClr val="000000">
                              <a:alpha val="100000"/>
                            </a:srgbClr>
                          </a:solidFill>
                          <a:latin typeface="SimSun"/>
                          <a:ea typeface="SimSun"/>
                          <a:cs typeface="SimSun"/>
                        </a:rPr>
                        <a:t>   </a:t>
                      </a:r>
                      <a:r>
                        <a:rPr sz="1600" b="1" kern="0" spc="-10" dirty="0">
                          <a:solidFill>
                            <a:srgbClr val="000000">
                              <a:alpha val="100000"/>
                            </a:srgbClr>
                          </a:solidFill>
                          <a:latin typeface="Times New Roman"/>
                          <a:ea typeface="Times New Roman"/>
                          <a:cs typeface="Times New Roman"/>
                        </a:rPr>
                        <a:t>Project WBS</a:t>
                      </a:r>
                      <a:endParaRPr lang="Times New Roman" altLang="Times New Roman" sz="1600" dirty="0"/>
                    </a:p>
                  </a:txBody>
                  <a:tcPr marL="0" marR="0" marT="0" marB="0" vert="horz">
                    <a:lnL w="952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6350" cap="flat" cmpd="sng" algn="ctr">
                      <a:solidFill>
                        <a:srgbClr val="9ACCFF"/>
                      </a:solidFill>
                      <a:prstDash val="solid"/>
                      <a:round/>
                      <a:headEnd type="none" w="med" len="med"/>
                      <a:tailEnd type="none" w="med" len="med"/>
                    </a:lnT>
                    <a:lnB w="6350" cap="flat" cmpd="sng" algn="ctr">
                      <a:solidFill>
                        <a:srgbClr val="9ACCFF"/>
                      </a:solidFill>
                      <a:prstDash val="solid"/>
                      <a:round/>
                      <a:headEnd type="none" w="med" len="med"/>
                      <a:tailEnd type="none" w="med" len="med"/>
                    </a:lnB>
                    <a:solidFill>
                      <a:srgbClr val="9ACCFF"/>
                    </a:solidFill>
                  </a:tcPr>
                </a:tc>
              </a:tr>
            </a:tbl>
          </a:graphicData>
        </a:graphic>
      </p:graphicFrame>
      <p:sp>
        <p:nvSpPr>
          <p:cNvPr id="52" name="textbox 52"/>
          <p:cNvSpPr/>
          <p:nvPr/>
        </p:nvSpPr>
        <p:spPr>
          <a:xfrm>
            <a:off x="1244466" y="8612282"/>
            <a:ext cx="5572125" cy="379095"/>
          </a:xfrm>
          <a:prstGeom prst="rect">
            <a:avLst/>
          </a:prstGeom>
        </p:spPr>
        <p:txBody>
          <a:bodyPr vert="horz" wrap="square" lIns="0" tIns="0" rIns="0" bIns="0"/>
          <a:lstStyle/>
          <a:p>
            <a:pPr algn="l" rtl="0" eaLnBrk="0">
              <a:lnSpc>
                <a:spcPct val="83770"/>
              </a:lnSpc>
              <a:tabLst/>
            </a:pPr>
            <a:endParaRPr lang="Arial" altLang="Arial" sz="100" dirty="0"/>
          </a:p>
          <a:p>
            <a:pPr marL="18415" algn="l" rtl="0" eaLnBrk="0">
              <a:lnSpc>
                <a:spcPct val="98000"/>
              </a:lnSpc>
              <a:tabLst/>
            </a:pPr>
            <a:r>
              <a:rPr sz="1000" kern="0" spc="50" dirty="0">
                <a:solidFill>
                  <a:srgbClr val="000000">
                    <a:alpha val="100000"/>
                  </a:srgbClr>
                </a:solidFill>
                <a:latin typeface="SimSun"/>
                <a:ea typeface="SimSun"/>
                <a:cs typeface="SimSun"/>
              </a:rPr>
              <a:t>注：以上工期及费用估算均</a:t>
            </a:r>
            <a:r>
              <a:rPr sz="1000" kern="0" spc="40" dirty="0">
                <a:solidFill>
                  <a:srgbClr val="000000">
                    <a:alpha val="100000"/>
                  </a:srgbClr>
                </a:solidFill>
                <a:latin typeface="SimSun"/>
                <a:ea typeface="SimSun"/>
                <a:cs typeface="SimSun"/>
              </a:rPr>
              <a:t>用最可能值</a:t>
            </a:r>
            <a:endParaRPr lang="SimSun" altLang="SimSun" sz="1000" dirty="0"/>
          </a:p>
          <a:p>
            <a:pPr marL="12700" algn="l" rtl="0" eaLnBrk="0">
              <a:lnSpc>
                <a:spcPts val="1379"/>
              </a:lnSpc>
              <a:spcBef>
                <a:spcPts val="224"/>
              </a:spcBef>
              <a:tabLst/>
            </a:pPr>
            <a:r>
              <a:rPr sz="1000" kern="0" spc="20" dirty="0">
                <a:solidFill>
                  <a:srgbClr val="000000">
                    <a:alpha val="100000"/>
                  </a:srgbClr>
                </a:solidFill>
                <a:latin typeface="Times New Roman"/>
                <a:ea typeface="Times New Roman"/>
                <a:cs typeface="Times New Roman"/>
              </a:rPr>
              <a:t>Note</a:t>
            </a:r>
            <a:r>
              <a:rPr sz="1000" kern="0" spc="20" dirty="0">
                <a:solidFill>
                  <a:srgbClr val="000000">
                    <a:alpha val="100000"/>
                  </a:srgbClr>
                </a:solidFill>
                <a:latin typeface="SimSun"/>
                <a:ea typeface="SimSun"/>
                <a:cs typeface="SimSun"/>
              </a:rPr>
              <a:t>：</a:t>
            </a:r>
            <a:r>
              <a:rPr sz="1000" kern="0" spc="20" dirty="0">
                <a:solidFill>
                  <a:srgbClr val="000000">
                    <a:alpha val="100000"/>
                  </a:srgbClr>
                </a:solidFill>
                <a:latin typeface="Times New Roman"/>
                <a:ea typeface="Times New Roman"/>
                <a:cs typeface="Times New Roman"/>
              </a:rPr>
              <a:t>as for the above-mentioned estimated duration and</a:t>
            </a:r>
            <a:r>
              <a:rPr sz="1000" kern="0" spc="40" dirty="0">
                <a:solidFill>
                  <a:srgbClr val="000000">
                    <a:alpha val="100000"/>
                  </a:srgbClr>
                </a:solidFill>
                <a:latin typeface="Times New Roman"/>
                <a:ea typeface="Times New Roman"/>
                <a:cs typeface="Times New Roman"/>
              </a:rPr>
              <a:t> </a:t>
            </a:r>
            <a:r>
              <a:rPr sz="1000" kern="0" spc="20" dirty="0">
                <a:solidFill>
                  <a:srgbClr val="000000">
                    <a:alpha val="100000"/>
                  </a:srgbClr>
                </a:solidFill>
                <a:latin typeface="Times New Roman"/>
                <a:ea typeface="Times New Roman"/>
                <a:cs typeface="Times New Roman"/>
              </a:rPr>
              <a:t>cost, the mos</a:t>
            </a:r>
            <a:r>
              <a:rPr sz="1000" kern="0" spc="10" dirty="0">
                <a:solidFill>
                  <a:srgbClr val="000000">
                    <a:alpha val="100000"/>
                  </a:srgbClr>
                </a:solidFill>
                <a:latin typeface="Times New Roman"/>
                <a:ea typeface="Times New Roman"/>
                <a:cs typeface="Times New Roman"/>
              </a:rPr>
              <a:t>t</a:t>
            </a:r>
            <a:r>
              <a:rPr sz="1000" kern="0" spc="6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feasible</a:t>
            </a:r>
            <a:r>
              <a:rPr sz="1000" kern="0" spc="2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value</a:t>
            </a:r>
            <a:r>
              <a:rPr sz="1000" kern="0" spc="4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is</a:t>
            </a:r>
            <a:r>
              <a:rPr sz="1000" kern="0" spc="2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to</a:t>
            </a:r>
            <a:r>
              <a:rPr sz="1000" kern="0" spc="2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be</a:t>
            </a:r>
            <a:r>
              <a:rPr sz="1000" kern="0" spc="5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adopted.</a:t>
            </a:r>
            <a:endParaRPr lang="Times New Roman" altLang="Times New Roman"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4"/>
          <p:cNvPicPr>
            <a:picLocks noChangeAspect="1"/>
          </p:cNvPicPr>
          <p:nvPr/>
        </p:nvPicPr>
        <p:blipFill>
          <a:blip r:embed="rId2"/>
          <a:stretch>
            <a:fillRect/>
          </a:stretch>
        </p:blipFill>
        <p:spPr>
          <a:xfrm rot="21600000">
            <a:off x="0" y="1912937"/>
            <a:ext cx="11382375" cy="686752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table 56"/>
          <p:cNvGraphicFramePr>
            <a:graphicFrameLocks noGrp="1"/>
          </p:cNvGraphicFramePr>
          <p:nvPr/>
        </p:nvGraphicFramePr>
        <p:xfrm>
          <a:off x="844245" y="1962531"/>
          <a:ext cx="9858375" cy="6445249"/>
        </p:xfrm>
        <a:graphic>
          <a:graphicData uri="http://schemas.openxmlformats.org/drawingml/2006/table">
            <a:tbl>
              <a:tblPr/>
              <a:tblGrid>
                <a:gridCol w="871219"/>
                <a:gridCol w="914400"/>
                <a:gridCol w="1600200"/>
                <a:gridCol w="228600"/>
                <a:gridCol w="800100"/>
                <a:gridCol w="457200"/>
                <a:gridCol w="228600"/>
                <a:gridCol w="800100"/>
                <a:gridCol w="2400300"/>
                <a:gridCol w="685800"/>
                <a:gridCol w="871855"/>
              </a:tblGrid>
              <a:tr h="491490">
                <a:tc gridSpan="11">
                  <a:txBody>
                    <a:bodyPr/>
                    <a:lstStyle/>
                    <a:p>
                      <a:pPr algn="l" rtl="0" eaLnBrk="0">
                        <a:lnSpc>
                          <a:spcPct val="116000"/>
                        </a:lnSpc>
                        <a:tabLst/>
                      </a:pPr>
                      <a:endParaRPr lang="Arial" altLang="Arial" sz="400" dirty="0"/>
                    </a:p>
                    <a:p>
                      <a:pPr marL="4283709" algn="l" rtl="0" eaLnBrk="0">
                        <a:lnSpc>
                          <a:spcPct val="95000"/>
                        </a:lnSpc>
                        <a:spcBef>
                          <a:spcPts val="1"/>
                        </a:spcBef>
                        <a:tabLst/>
                      </a:pPr>
                      <a:r>
                        <a:rPr sz="1200" b="1" kern="0" spc="0" dirty="0">
                          <a:solidFill>
                            <a:srgbClr val="000000">
                              <a:alpha val="100000"/>
                            </a:srgbClr>
                          </a:solidFill>
                          <a:latin typeface="Times New Roman"/>
                          <a:ea typeface="Times New Roman"/>
                          <a:cs typeface="Times New Roman"/>
                        </a:rPr>
                        <a:t>05  </a:t>
                      </a:r>
                      <a:r>
                        <a:rPr sz="1200" kern="0" spc="0" dirty="0">
                          <a:ln w="3048" cap="flat" cmpd="sng">
                            <a:solidFill>
                              <a:srgbClr val="000000">
                                <a:alpha val="100000"/>
                              </a:srgbClr>
                            </a:solidFill>
                            <a:prstDash val="solid"/>
                            <a:miter lim="1"/>
                          </a:ln>
                          <a:solidFill>
                            <a:srgbClr val="000000">
                              <a:alpha val="100000"/>
                            </a:srgbClr>
                          </a:solidFill>
                          <a:latin typeface="SimSun"/>
                          <a:ea typeface="SimSun"/>
                          <a:cs typeface="SimSun"/>
                        </a:rPr>
                        <a:t>项目风险管</a:t>
                      </a:r>
                      <a:r>
                        <a:rPr sz="1200" kern="0" spc="-10" dirty="0">
                          <a:ln w="3048" cap="flat" cmpd="sng">
                            <a:solidFill>
                              <a:srgbClr val="000000">
                                <a:alpha val="100000"/>
                              </a:srgbClr>
                            </a:solidFill>
                            <a:prstDash val="solid"/>
                            <a:miter lim="1"/>
                          </a:ln>
                          <a:solidFill>
                            <a:srgbClr val="000000">
                              <a:alpha val="100000"/>
                            </a:srgbClr>
                          </a:solidFill>
                          <a:latin typeface="SimSun"/>
                          <a:ea typeface="SimSun"/>
                          <a:cs typeface="SimSun"/>
                        </a:rPr>
                        <a:t>理表</a:t>
                      </a:r>
                      <a:endParaRPr lang="SimSun" altLang="SimSun" sz="1200" dirty="0"/>
                    </a:p>
                    <a:p>
                      <a:pPr algn="l" rtl="0" eaLnBrk="0">
                        <a:lnSpc>
                          <a:spcPct val="120000"/>
                        </a:lnSpc>
                        <a:tabLst/>
                      </a:pPr>
                      <a:endParaRPr lang="Arial" altLang="Arial" sz="300" dirty="0"/>
                    </a:p>
                    <a:p>
                      <a:pPr marL="4083050" algn="l" rtl="0" eaLnBrk="0">
                        <a:lnSpc>
                          <a:spcPct val="76000"/>
                        </a:lnSpc>
                        <a:spcBef>
                          <a:spcPts val="3"/>
                        </a:spcBef>
                        <a:tabLst/>
                      </a:pPr>
                      <a:r>
                        <a:rPr sz="1200" b="1" kern="0" spc="0" dirty="0">
                          <a:solidFill>
                            <a:srgbClr val="000000">
                              <a:alpha val="100000"/>
                            </a:srgbClr>
                          </a:solidFill>
                          <a:latin typeface="Times New Roman"/>
                          <a:ea typeface="Times New Roman"/>
                          <a:cs typeface="Times New Roman"/>
                        </a:rPr>
                        <a:t>Project Risk M</a:t>
                      </a:r>
                      <a:r>
                        <a:rPr sz="1200" b="1" kern="0" spc="-10" dirty="0">
                          <a:solidFill>
                            <a:srgbClr val="000000">
                              <a:alpha val="100000"/>
                            </a:srgbClr>
                          </a:solidFill>
                          <a:latin typeface="Times New Roman"/>
                          <a:ea typeface="Times New Roman"/>
                          <a:cs typeface="Times New Roman"/>
                        </a:rPr>
                        <a:t>anagement</a:t>
                      </a:r>
                      <a:endParaRPr lang="Times New Roman" altLang="Times New Roman" sz="12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r>
              <a:tr h="305434">
                <a:tc gridSpan="11">
                  <a:txBody>
                    <a:bodyPr/>
                    <a:lstStyle/>
                    <a:p>
                      <a:pPr algn="l" rtl="0" eaLnBrk="0">
                        <a:lnSpc>
                          <a:spcPct val="111000"/>
                        </a:lnSpc>
                        <a:tabLst/>
                      </a:pPr>
                      <a:endParaRPr lang="Arial" altLang="Arial" sz="500" dirty="0"/>
                    </a:p>
                    <a:p>
                      <a:pPr marL="78105" algn="l" rtl="0" eaLnBrk="0">
                        <a:lnSpc>
                          <a:spcPct val="96000"/>
                        </a:lnSpc>
                        <a:spcBef>
                          <a:spcPts val="4"/>
                        </a:spcBef>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一、项目基本情况</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Basic</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Info</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2">
                  <a:txBody>
                    <a:bodyPr/>
                    <a:lstStyle/>
                    <a:p>
                      <a:pPr algn="l" rtl="0" eaLnBrk="0">
                        <a:lnSpc>
                          <a:spcPct val="99715"/>
                        </a:lnSpc>
                        <a:tabLst/>
                      </a:pPr>
                      <a:endParaRPr lang="Arial" altLang="Arial" sz="100" dirty="0"/>
                    </a:p>
                    <a:p>
                      <a:pPr marL="76835" algn="l" rtl="0" eaLnBrk="0">
                        <a:lnSpc>
                          <a:spcPts val="1379"/>
                        </a:lnSpc>
                        <a:tabLst/>
                      </a:pPr>
                      <a:r>
                        <a:rPr sz="1000" kern="0" spc="60" dirty="0">
                          <a:solidFill>
                            <a:srgbClr val="000000">
                              <a:alpha val="100000"/>
                            </a:srgbClr>
                          </a:solidFill>
                          <a:latin typeface="SimSun"/>
                          <a:ea typeface="SimSun"/>
                          <a:cs typeface="SimSun"/>
                        </a:rPr>
                        <a:t>项目名称</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project</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name</a:t>
                      </a:r>
                      <a:r>
                        <a:rPr sz="1000" kern="0" spc="6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4000"/>
                        </a:lnSpc>
                        <a:tabLst/>
                      </a:pPr>
                      <a:endParaRPr lang="Arial" altLang="Arial" sz="200" dirty="0"/>
                    </a:p>
                    <a:p>
                      <a:pPr marL="73025" algn="l" rtl="0" eaLnBrk="0">
                        <a:lnSpc>
                          <a:spcPct val="99000"/>
                        </a:lnSpc>
                        <a:spcBef>
                          <a:spcPts val="2"/>
                        </a:spcBef>
                        <a:tabLst/>
                      </a:pPr>
                      <a:r>
                        <a:rPr sz="1000" kern="0" spc="30" dirty="0">
                          <a:solidFill>
                            <a:srgbClr val="000000">
                              <a:alpha val="100000"/>
                            </a:srgbClr>
                          </a:solidFill>
                          <a:latin typeface="Times New Roman"/>
                          <a:ea typeface="Times New Roman"/>
                          <a:cs typeface="Times New Roman"/>
                        </a:rPr>
                        <a:t>T </a:t>
                      </a:r>
                      <a:r>
                        <a:rPr sz="1000" kern="0" spc="30" dirty="0">
                          <a:solidFill>
                            <a:srgbClr val="000000">
                              <a:alpha val="100000"/>
                            </a:srgbClr>
                          </a:solidFill>
                          <a:latin typeface="SimSun"/>
                          <a:ea typeface="SimSun"/>
                          <a:cs typeface="SimSun"/>
                        </a:rPr>
                        <a:t>客户考察公司</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99715"/>
                        </a:lnSpc>
                        <a:tabLst/>
                      </a:pPr>
                      <a:endParaRPr lang="Arial" altLang="Arial" sz="100" dirty="0"/>
                    </a:p>
                    <a:p>
                      <a:pPr marL="74294" algn="l" rtl="0" eaLnBrk="0">
                        <a:lnSpc>
                          <a:spcPts val="1379"/>
                        </a:lnSpc>
                        <a:tabLst/>
                      </a:pPr>
                      <a:r>
                        <a:rPr sz="1000" kern="0" spc="60" dirty="0">
                          <a:solidFill>
                            <a:srgbClr val="000000">
                              <a:alpha val="100000"/>
                            </a:srgbClr>
                          </a:solidFill>
                          <a:latin typeface="SimSun"/>
                          <a:ea typeface="SimSun"/>
                          <a:cs typeface="SimSun"/>
                        </a:rPr>
                        <a:t>项目编号</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project</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code</a:t>
                      </a:r>
                      <a:r>
                        <a:rPr sz="1000" kern="0" spc="6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30000"/>
                        </a:lnSpc>
                        <a:tabLst/>
                      </a:pPr>
                      <a:endParaRPr lang="Arial" altLang="Arial" sz="300" dirty="0"/>
                    </a:p>
                    <a:p>
                      <a:pPr marL="73025" algn="l" rtl="0" eaLnBrk="0">
                        <a:lnSpc>
                          <a:spcPct val="79000"/>
                        </a:lnSpc>
                        <a:spcBef>
                          <a:spcPts val="1"/>
                        </a:spcBef>
                        <a:tabLst/>
                      </a:pPr>
                      <a:r>
                        <a:rPr sz="1000" kern="0" spc="10" dirty="0">
                          <a:solidFill>
                            <a:srgbClr val="000000">
                              <a:alpha val="100000"/>
                            </a:srgbClr>
                          </a:solidFill>
                          <a:latin typeface="Times New Roman"/>
                          <a:ea typeface="Times New Roman"/>
                          <a:cs typeface="Times New Roman"/>
                        </a:rPr>
                        <a:t>T0808</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2">
                  <a:txBody>
                    <a:bodyPr/>
                    <a:lstStyle/>
                    <a:p>
                      <a:pPr algn="l" rtl="0" eaLnBrk="0">
                        <a:lnSpc>
                          <a:spcPct val="102000"/>
                        </a:lnSpc>
                        <a:tabLst/>
                      </a:pPr>
                      <a:endParaRPr lang="Arial" altLang="Arial" sz="100" dirty="0"/>
                    </a:p>
                    <a:p>
                      <a:pPr marL="76200" algn="l" rtl="0" eaLnBrk="0">
                        <a:lnSpc>
                          <a:spcPts val="1379"/>
                        </a:lnSpc>
                        <a:tabLst/>
                      </a:pPr>
                      <a:r>
                        <a:rPr sz="1000" kern="0" spc="60" dirty="0">
                          <a:solidFill>
                            <a:srgbClr val="000000">
                              <a:alpha val="100000"/>
                            </a:srgbClr>
                          </a:solidFill>
                          <a:latin typeface="SimSun"/>
                          <a:ea typeface="SimSun"/>
                          <a:cs typeface="SimSun"/>
                        </a:rPr>
                        <a:t>制作人</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prepared</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by</a:t>
                      </a:r>
                      <a:r>
                        <a:rPr sz="1000" kern="0" spc="6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200" dirty="0"/>
                    </a:p>
                    <a:p>
                      <a:pPr marL="76835" algn="l" rtl="0" eaLnBrk="0">
                        <a:lnSpc>
                          <a:spcPct val="100000"/>
                        </a:lnSpc>
                        <a:spcBef>
                          <a:spcPts val="2"/>
                        </a:spcBef>
                        <a:tabLst/>
                      </a:pPr>
                      <a:r>
                        <a:rPr sz="1000" kern="0" spc="10" dirty="0">
                          <a:solidFill>
                            <a:srgbClr val="000000">
                              <a:alpha val="100000"/>
                            </a:srgbClr>
                          </a:solidFill>
                          <a:latin typeface="SimSun"/>
                          <a:ea typeface="SimSun"/>
                          <a:cs typeface="SimSun"/>
                        </a:rPr>
                        <a:t>张三</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2000"/>
                        </a:lnSpc>
                        <a:tabLst/>
                      </a:pPr>
                      <a:endParaRPr lang="Arial" altLang="Arial" sz="100" dirty="0"/>
                    </a:p>
                    <a:p>
                      <a:pPr marL="77469" algn="l" rtl="0" eaLnBrk="0">
                        <a:lnSpc>
                          <a:spcPts val="1379"/>
                        </a:lnSpc>
                        <a:tabLst/>
                      </a:pPr>
                      <a:r>
                        <a:rPr sz="1000" kern="0" spc="50" dirty="0">
                          <a:solidFill>
                            <a:srgbClr val="000000">
                              <a:alpha val="100000"/>
                            </a:srgbClr>
                          </a:solidFill>
                          <a:latin typeface="SimSun"/>
                          <a:ea typeface="SimSun"/>
                          <a:cs typeface="SimSun"/>
                        </a:rPr>
                        <a:t>审核人</a:t>
                      </a:r>
                      <a:r>
                        <a:rPr sz="1000" kern="0" spc="-20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reviewed</a:t>
                      </a:r>
                      <a:r>
                        <a:rPr sz="1000" kern="0" spc="5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by</a:t>
                      </a:r>
                      <a:r>
                        <a:rPr sz="1000" kern="0" spc="5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19000"/>
                        </a:lnSpc>
                        <a:tabLst/>
                      </a:pPr>
                      <a:endParaRPr lang="Arial" altLang="Arial" sz="200" dirty="0"/>
                    </a:p>
                    <a:p>
                      <a:pPr marL="76200" algn="l" rtl="0" eaLnBrk="0">
                        <a:lnSpc>
                          <a:spcPct val="99000"/>
                        </a:lnSpc>
                        <a:spcBef>
                          <a:spcPts val="1"/>
                        </a:spcBef>
                        <a:tabLst/>
                      </a:pPr>
                      <a:r>
                        <a:rPr sz="1000" kern="0" spc="10" dirty="0">
                          <a:solidFill>
                            <a:srgbClr val="000000">
                              <a:alpha val="100000"/>
                            </a:srgbClr>
                          </a:solidFill>
                          <a:latin typeface="SimSun"/>
                          <a:ea typeface="SimSun"/>
                          <a:cs typeface="SimSun"/>
                        </a:rPr>
                        <a:t>李四</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2">
                  <a:txBody>
                    <a:bodyPr/>
                    <a:lstStyle/>
                    <a:p>
                      <a:pPr algn="l" rtl="0" eaLnBrk="0">
                        <a:lnSpc>
                          <a:spcPct val="104000"/>
                        </a:lnSpc>
                        <a:tabLst/>
                      </a:pPr>
                      <a:endParaRPr lang="Arial" altLang="Arial" sz="100" dirty="0"/>
                    </a:p>
                    <a:p>
                      <a:pPr marL="76835" algn="l" rtl="0" eaLnBrk="0">
                        <a:lnSpc>
                          <a:spcPts val="1379"/>
                        </a:lnSpc>
                        <a:spcBef>
                          <a:spcPts val="1"/>
                        </a:spcBef>
                        <a:tabLst/>
                      </a:pPr>
                      <a:r>
                        <a:rPr sz="1000" kern="0" spc="70" dirty="0">
                          <a:solidFill>
                            <a:srgbClr val="000000">
                              <a:alpha val="100000"/>
                            </a:srgbClr>
                          </a:solidFill>
                          <a:latin typeface="SimSun"/>
                          <a:ea typeface="SimSun"/>
                          <a:cs typeface="SimSun"/>
                        </a:rPr>
                        <a:t>项目经理</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project</a:t>
                      </a:r>
                      <a:r>
                        <a:rPr sz="1000" kern="0" spc="7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manager</a:t>
                      </a:r>
                      <a:r>
                        <a:rPr sz="1000" kern="0" spc="7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200" dirty="0"/>
                    </a:p>
                    <a:p>
                      <a:pPr marL="76835" algn="l" rtl="0" eaLnBrk="0">
                        <a:lnSpc>
                          <a:spcPct val="100000"/>
                        </a:lnSpc>
                        <a:spcBef>
                          <a:spcPts val="1"/>
                        </a:spcBef>
                        <a:tabLst/>
                      </a:pPr>
                      <a:r>
                        <a:rPr sz="1000" kern="0" spc="10" dirty="0">
                          <a:solidFill>
                            <a:srgbClr val="000000">
                              <a:alpha val="100000"/>
                            </a:srgbClr>
                          </a:solidFill>
                          <a:latin typeface="SimSun"/>
                          <a:ea typeface="SimSun"/>
                          <a:cs typeface="SimSun"/>
                        </a:rPr>
                        <a:t>张三</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4000"/>
                        </a:lnSpc>
                        <a:tabLst/>
                      </a:pPr>
                      <a:endParaRPr lang="Arial" altLang="Arial" sz="100" dirty="0"/>
                    </a:p>
                    <a:p>
                      <a:pPr marL="73660" algn="l" rtl="0" eaLnBrk="0">
                        <a:lnSpc>
                          <a:spcPts val="1379"/>
                        </a:lnSpc>
                        <a:spcBef>
                          <a:spcPts val="1"/>
                        </a:spcBef>
                        <a:tabLst/>
                      </a:pPr>
                      <a:r>
                        <a:rPr sz="1000" kern="0" spc="30" dirty="0">
                          <a:solidFill>
                            <a:srgbClr val="000000">
                              <a:alpha val="100000"/>
                            </a:srgbClr>
                          </a:solidFill>
                          <a:latin typeface="SimSun"/>
                          <a:ea typeface="SimSun"/>
                          <a:cs typeface="SimSun"/>
                        </a:rPr>
                        <a:t>制作日期</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data</a:t>
                      </a:r>
                      <a:r>
                        <a:rPr sz="1000" kern="0" spc="3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31000"/>
                        </a:lnSpc>
                        <a:tabLst/>
                      </a:pPr>
                      <a:endParaRPr lang="Arial" altLang="Arial" sz="300" dirty="0"/>
                    </a:p>
                    <a:p>
                      <a:pPr marL="71755" algn="l" rtl="0" eaLnBrk="0">
                        <a:lnSpc>
                          <a:spcPct val="79000"/>
                        </a:lnSpc>
                        <a:spcBef>
                          <a:spcPts val="3"/>
                        </a:spcBef>
                        <a:tabLst/>
                      </a:pPr>
                      <a:r>
                        <a:rPr sz="1000" kern="0" spc="10" dirty="0">
                          <a:solidFill>
                            <a:srgbClr val="000000">
                              <a:alpha val="100000"/>
                            </a:srgbClr>
                          </a:solidFill>
                          <a:latin typeface="Times New Roman"/>
                          <a:ea typeface="Times New Roman"/>
                          <a:cs typeface="Times New Roman"/>
                        </a:rPr>
                        <a:t>2005-7-10</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79400">
                <a:tc gridSpan="11">
                  <a:txBody>
                    <a:bodyPr/>
                    <a:lstStyle/>
                    <a:p>
                      <a:pPr algn="l" rtl="0" eaLnBrk="0">
                        <a:lnSpc>
                          <a:spcPct val="120000"/>
                        </a:lnSpc>
                        <a:tabLst/>
                      </a:pPr>
                      <a:endParaRPr lang="Arial" altLang="Arial" sz="400" dirty="0"/>
                    </a:p>
                    <a:p>
                      <a:pPr marL="78739" algn="l" rtl="0" eaLnBrk="0">
                        <a:lnSpc>
                          <a:spcPct val="96000"/>
                        </a:lnSpc>
                        <a:spcBef>
                          <a:spcPts val="4"/>
                        </a:spcBef>
                        <a:tabLst/>
                      </a:pPr>
                      <a:r>
                        <a:rPr sz="1000" kern="0" spc="70" dirty="0">
                          <a:ln w="2667" cap="flat" cmpd="sng">
                            <a:solidFill>
                              <a:srgbClr val="000000">
                                <a:alpha val="100000"/>
                              </a:srgbClr>
                            </a:solidFill>
                            <a:prstDash val="solid"/>
                            <a:miter lim="1"/>
                          </a:ln>
                          <a:solidFill>
                            <a:srgbClr val="000000">
                              <a:alpha val="100000"/>
                            </a:srgbClr>
                          </a:solidFill>
                          <a:latin typeface="SimSun"/>
                          <a:ea typeface="SimSun"/>
                          <a:cs typeface="SimSun"/>
                        </a:rPr>
                        <a:t>二、项目风险管理</a:t>
                      </a:r>
                      <a:r>
                        <a:rPr sz="1000" kern="0" spc="7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II</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Project</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Risk</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Management</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64159">
                <a:tc gridSpan="11">
                  <a:txBody>
                    <a:bodyPr/>
                    <a:lstStyle/>
                    <a:p>
                      <a:pPr algn="l" rtl="0" eaLnBrk="0">
                        <a:lnSpc>
                          <a:spcPct val="100000"/>
                        </a:lnSpc>
                        <a:tabLst/>
                      </a:pPr>
                      <a:endParaRPr lang="Arial" altLang="Arial" sz="300" dirty="0"/>
                    </a:p>
                    <a:p>
                      <a:pPr marL="76835" algn="l" rtl="0" eaLnBrk="0">
                        <a:lnSpc>
                          <a:spcPts val="1379"/>
                        </a:lnSpc>
                        <a:spcBef>
                          <a:spcPts val="1"/>
                        </a:spcBef>
                        <a:tabLst/>
                      </a:pPr>
                      <a:r>
                        <a:rPr sz="1000" kern="0" spc="80" dirty="0">
                          <a:solidFill>
                            <a:srgbClr val="000000">
                              <a:alpha val="100000"/>
                            </a:srgbClr>
                          </a:solidFill>
                          <a:latin typeface="SimSun"/>
                          <a:ea typeface="SimSun"/>
                          <a:cs typeface="SimSun"/>
                        </a:rPr>
                        <a:t>风险发生概率的判断准则 </a:t>
                      </a:r>
                      <a:r>
                        <a:rPr sz="1000" kern="0" spc="0" dirty="0">
                          <a:solidFill>
                            <a:srgbClr val="000000">
                              <a:alpha val="100000"/>
                            </a:srgbClr>
                          </a:solidFill>
                          <a:latin typeface="Times New Roman"/>
                          <a:ea typeface="Times New Roman"/>
                          <a:cs typeface="Times New Roman"/>
                        </a:rPr>
                        <a:t>the</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estimation</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rule</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of</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risk</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happening</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probability</a:t>
                      </a:r>
                      <a:r>
                        <a:rPr sz="1000" kern="0" spc="80" dirty="0">
                          <a:solidFill>
                            <a:srgbClr val="000000">
                              <a:alpha val="100000"/>
                            </a:srgbClr>
                          </a:solidFill>
                          <a:latin typeface="Times New Roman"/>
                          <a:ea typeface="Times New Roman"/>
                          <a:cs typeface="Times New Roman"/>
                        </a:rPr>
                        <a:t>:</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17804">
                <a:tc gridSpan="11">
                  <a:txBody>
                    <a:bodyPr/>
                    <a:lstStyle/>
                    <a:p>
                      <a:pPr algn="l" rtl="0" eaLnBrk="0">
                        <a:lnSpc>
                          <a:spcPct val="152000"/>
                        </a:lnSpc>
                        <a:tabLst/>
                      </a:pPr>
                      <a:endParaRPr lang="Arial" altLang="Arial" sz="100" dirty="0"/>
                    </a:p>
                    <a:p>
                      <a:pPr marL="80010" algn="l" rtl="0" eaLnBrk="0">
                        <a:lnSpc>
                          <a:spcPts val="1379"/>
                        </a:lnSpc>
                        <a:tabLst/>
                      </a:pPr>
                      <a:r>
                        <a:rPr sz="1000" kern="0" spc="40" dirty="0">
                          <a:solidFill>
                            <a:srgbClr val="000000">
                              <a:alpha val="100000"/>
                            </a:srgbClr>
                          </a:solidFill>
                          <a:latin typeface="SimSun"/>
                          <a:ea typeface="SimSun"/>
                          <a:cs typeface="SimSun"/>
                        </a:rPr>
                        <a:t>高风险：  </a:t>
                      </a:r>
                      <a:r>
                        <a:rPr sz="1000" kern="0" spc="40" dirty="0">
                          <a:solidFill>
                            <a:srgbClr val="000000">
                              <a:alpha val="100000"/>
                            </a:srgbClr>
                          </a:solidFill>
                          <a:latin typeface="Times New Roman"/>
                          <a:ea typeface="Times New Roman"/>
                          <a:cs typeface="Times New Roman"/>
                        </a:rPr>
                        <a:t>&gt;60%</a:t>
                      </a:r>
                      <a:r>
                        <a:rPr sz="1000" kern="0" spc="40" dirty="0">
                          <a:solidFill>
                            <a:srgbClr val="000000">
                              <a:alpha val="100000"/>
                            </a:srgbClr>
                          </a:solidFill>
                          <a:latin typeface="SimSun"/>
                          <a:ea typeface="SimSun"/>
                          <a:cs typeface="SimSun"/>
                        </a:rPr>
                        <a:t>发生风险的可能性 </a:t>
                      </a:r>
                      <a:r>
                        <a:rPr sz="1000" kern="0" spc="0" dirty="0">
                          <a:solidFill>
                            <a:srgbClr val="000000">
                              <a:alpha val="100000"/>
                            </a:srgbClr>
                          </a:solidFill>
                          <a:latin typeface="Times New Roman"/>
                          <a:ea typeface="Times New Roman"/>
                          <a:cs typeface="Times New Roman"/>
                        </a:rPr>
                        <a:t>high</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risk</a:t>
                      </a:r>
                      <a:r>
                        <a:rPr sz="1000" kern="0" spc="40" dirty="0">
                          <a:solidFill>
                            <a:srgbClr val="000000">
                              <a:alpha val="100000"/>
                            </a:srgbClr>
                          </a:solidFill>
                          <a:latin typeface="Times New Roman"/>
                          <a:ea typeface="Times New Roman"/>
                          <a:cs typeface="Times New Roman"/>
                        </a:rPr>
                        <a:t>: &gt;60</a:t>
                      </a:r>
                      <a:r>
                        <a:rPr sz="1000" kern="0" spc="3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of</a:t>
                      </a:r>
                      <a:r>
                        <a:rPr sz="1000" kern="0" spc="-9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risk</a:t>
                      </a:r>
                      <a:r>
                        <a:rPr sz="1000" kern="0" spc="3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happening</a:t>
                      </a:r>
                      <a:r>
                        <a:rPr sz="1000" kern="0" spc="3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probability</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11">
                  <a:txBody>
                    <a:bodyPr/>
                    <a:lstStyle/>
                    <a:p>
                      <a:pPr algn="l" rtl="0" eaLnBrk="0">
                        <a:lnSpc>
                          <a:spcPct val="108000"/>
                        </a:lnSpc>
                        <a:tabLst/>
                      </a:pPr>
                      <a:endParaRPr lang="Arial" altLang="Arial" sz="100" dirty="0"/>
                    </a:p>
                    <a:p>
                      <a:pPr marL="88264" algn="l" rtl="0" eaLnBrk="0">
                        <a:lnSpc>
                          <a:spcPts val="1379"/>
                        </a:lnSpc>
                        <a:tabLst/>
                      </a:pPr>
                      <a:r>
                        <a:rPr sz="1000" kern="0" spc="40" dirty="0">
                          <a:solidFill>
                            <a:srgbClr val="000000">
                              <a:alpha val="100000"/>
                            </a:srgbClr>
                          </a:solidFill>
                          <a:latin typeface="SimSun"/>
                          <a:ea typeface="SimSun"/>
                          <a:cs typeface="SimSun"/>
                        </a:rPr>
                        <a:t>中风险：  </a:t>
                      </a:r>
                      <a:r>
                        <a:rPr sz="1000" kern="0" spc="40" dirty="0">
                          <a:solidFill>
                            <a:srgbClr val="000000">
                              <a:alpha val="100000"/>
                            </a:srgbClr>
                          </a:solidFill>
                          <a:latin typeface="Times New Roman"/>
                          <a:ea typeface="Times New Roman"/>
                          <a:cs typeface="Times New Roman"/>
                        </a:rPr>
                        <a:t>30-60%</a:t>
                      </a:r>
                      <a:r>
                        <a:rPr sz="1000" kern="0" spc="40" dirty="0">
                          <a:solidFill>
                            <a:srgbClr val="000000">
                              <a:alpha val="100000"/>
                            </a:srgbClr>
                          </a:solidFill>
                          <a:latin typeface="SimSun"/>
                          <a:ea typeface="SimSun"/>
                          <a:cs typeface="SimSun"/>
                        </a:rPr>
                        <a:t>发生风险的可能性</a:t>
                      </a:r>
                      <a:r>
                        <a:rPr sz="1000" kern="0" spc="3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medium</a:t>
                      </a:r>
                      <a:r>
                        <a:rPr sz="1000" kern="0" spc="3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risk</a:t>
                      </a:r>
                      <a:r>
                        <a:rPr sz="1000" kern="0" spc="30" dirty="0">
                          <a:solidFill>
                            <a:srgbClr val="000000">
                              <a:alpha val="100000"/>
                            </a:srgbClr>
                          </a:solidFill>
                          <a:latin typeface="Times New Roman"/>
                          <a:ea typeface="Times New Roman"/>
                          <a:cs typeface="Times New Roman"/>
                        </a:rPr>
                        <a:t>: 30-60%</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of</a:t>
                      </a:r>
                      <a:r>
                        <a:rPr sz="1000" kern="0" spc="-8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risk</a:t>
                      </a:r>
                      <a:r>
                        <a:rPr sz="1000" kern="0" spc="3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happening</a:t>
                      </a:r>
                      <a:r>
                        <a:rPr sz="1000" kern="0" spc="3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probability</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6375">
                <a:tc gridSpan="11">
                  <a:txBody>
                    <a:bodyPr/>
                    <a:lstStyle/>
                    <a:p>
                      <a:pPr algn="l" rtl="0" eaLnBrk="0">
                        <a:lnSpc>
                          <a:spcPct val="115000"/>
                        </a:lnSpc>
                        <a:tabLst/>
                      </a:pPr>
                      <a:endParaRPr lang="Arial" altLang="Arial" sz="100" dirty="0"/>
                    </a:p>
                    <a:p>
                      <a:pPr marL="76200" algn="l" rtl="0" eaLnBrk="0">
                        <a:lnSpc>
                          <a:spcPts val="1379"/>
                        </a:lnSpc>
                        <a:spcBef>
                          <a:spcPts val="1"/>
                        </a:spcBef>
                        <a:tabLst/>
                      </a:pPr>
                      <a:r>
                        <a:rPr sz="1000" kern="0" spc="40" dirty="0">
                          <a:solidFill>
                            <a:srgbClr val="000000">
                              <a:alpha val="100000"/>
                            </a:srgbClr>
                          </a:solidFill>
                          <a:latin typeface="SimSun"/>
                          <a:ea typeface="SimSun"/>
                          <a:cs typeface="SimSun"/>
                        </a:rPr>
                        <a:t>低风险： </a:t>
                      </a:r>
                      <a:r>
                        <a:rPr sz="1000" kern="0" spc="40" dirty="0">
                          <a:solidFill>
                            <a:srgbClr val="000000">
                              <a:alpha val="100000"/>
                            </a:srgbClr>
                          </a:solidFill>
                          <a:latin typeface="Times New Roman"/>
                          <a:ea typeface="Times New Roman"/>
                          <a:cs typeface="Times New Roman"/>
                        </a:rPr>
                        <a:t>&lt;30%</a:t>
                      </a:r>
                      <a:r>
                        <a:rPr sz="1000" kern="0" spc="40" dirty="0">
                          <a:solidFill>
                            <a:srgbClr val="000000">
                              <a:alpha val="100000"/>
                            </a:srgbClr>
                          </a:solidFill>
                          <a:latin typeface="SimSun"/>
                          <a:ea typeface="SimSun"/>
                          <a:cs typeface="SimSun"/>
                        </a:rPr>
                        <a:t>发生防线的可能性 </a:t>
                      </a:r>
                      <a:r>
                        <a:rPr sz="1000" kern="0" spc="0" dirty="0">
                          <a:solidFill>
                            <a:srgbClr val="000000">
                              <a:alpha val="100000"/>
                            </a:srgbClr>
                          </a:solidFill>
                          <a:latin typeface="Times New Roman"/>
                          <a:ea typeface="Times New Roman"/>
                          <a:cs typeface="Times New Roman"/>
                        </a:rPr>
                        <a:t>low</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risk</a:t>
                      </a:r>
                      <a:r>
                        <a:rPr sz="1000" kern="0" spc="40" dirty="0">
                          <a:solidFill>
                            <a:srgbClr val="000000">
                              <a:alpha val="100000"/>
                            </a:srgbClr>
                          </a:solidFill>
                          <a:latin typeface="Times New Roman"/>
                          <a:ea typeface="Times New Roman"/>
                          <a:cs typeface="Times New Roman"/>
                        </a:rPr>
                        <a:t>: &lt;30% </a:t>
                      </a:r>
                      <a:r>
                        <a:rPr sz="1000" kern="0" spc="0" dirty="0">
                          <a:solidFill>
                            <a:srgbClr val="000000">
                              <a:alpha val="100000"/>
                            </a:srgbClr>
                          </a:solidFill>
                          <a:latin typeface="Times New Roman"/>
                          <a:ea typeface="Times New Roman"/>
                          <a:cs typeface="Times New Roman"/>
                        </a:rPr>
                        <a:t>of</a:t>
                      </a:r>
                      <a:r>
                        <a:rPr sz="1000" kern="0" spc="-9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risk</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happening</a:t>
                      </a:r>
                      <a:r>
                        <a:rPr sz="1000" kern="0" spc="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probability</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600709">
                <a:tc>
                  <a:txBody>
                    <a:bodyPr/>
                    <a:lstStyle/>
                    <a:p>
                      <a:pPr algn="l" rtl="0" eaLnBrk="0">
                        <a:lnSpc>
                          <a:spcPct val="123000"/>
                        </a:lnSpc>
                        <a:tabLst/>
                      </a:pPr>
                      <a:endParaRPr lang="Arial" altLang="Arial" sz="200" dirty="0"/>
                    </a:p>
                    <a:p>
                      <a:pPr marL="76200" algn="l" rtl="0" eaLnBrk="0">
                        <a:lnSpc>
                          <a:spcPct val="99000"/>
                        </a:lnSpc>
                        <a:spcBef>
                          <a:spcPts val="2"/>
                        </a:spcBef>
                        <a:tabLst/>
                      </a:pPr>
                      <a:r>
                        <a:rPr sz="1000" kern="0" spc="20" dirty="0">
                          <a:solidFill>
                            <a:srgbClr val="000000">
                              <a:alpha val="100000"/>
                            </a:srgbClr>
                          </a:solidFill>
                          <a:latin typeface="SimSun"/>
                          <a:ea typeface="SimSun"/>
                          <a:cs typeface="SimSun"/>
                        </a:rPr>
                        <a:t>序号</a:t>
                      </a:r>
                      <a:endParaRPr lang="SimSun" altLang="SimSun" sz="1000" dirty="0"/>
                    </a:p>
                    <a:p>
                      <a:pPr marL="80010" algn="l" rtl="0" eaLnBrk="0">
                        <a:lnSpc>
                          <a:spcPct val="78000"/>
                        </a:lnSpc>
                        <a:spcBef>
                          <a:spcPts val="553"/>
                        </a:spcBef>
                        <a:tabLst/>
                      </a:pPr>
                      <a:r>
                        <a:rPr sz="1000" kern="0" spc="10" dirty="0">
                          <a:solidFill>
                            <a:srgbClr val="000000">
                              <a:alpha val="100000"/>
                            </a:srgbClr>
                          </a:solidFill>
                          <a:latin typeface="Times New Roman"/>
                          <a:ea typeface="Times New Roman"/>
                          <a:cs typeface="Times New Roman"/>
                        </a:rPr>
                        <a:t>Sequence</a:t>
                      </a:r>
                      <a:endParaRPr lang="Times New Roman" altLang="Times New Roman" sz="1000" dirty="0"/>
                    </a:p>
                    <a:p>
                      <a:pPr marL="69850" algn="l" rtl="0" eaLnBrk="0">
                        <a:lnSpc>
                          <a:spcPts val="1351"/>
                        </a:lnSpc>
                        <a:tabLst/>
                      </a:pPr>
                      <a:r>
                        <a:rPr sz="1000" kern="0" spc="20" dirty="0">
                          <a:solidFill>
                            <a:srgbClr val="000000">
                              <a:alpha val="100000"/>
                            </a:srgbClr>
                          </a:solidFill>
                          <a:latin typeface="Times New Roman"/>
                          <a:ea typeface="Times New Roman"/>
                          <a:cs typeface="Times New Roman"/>
                        </a:rPr>
                        <a:t>NO.</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gridSpan="3">
                  <a:txBody>
                    <a:bodyPr/>
                    <a:lstStyle/>
                    <a:p>
                      <a:pPr algn="l" rtl="0" eaLnBrk="0">
                        <a:lnSpc>
                          <a:spcPct val="111000"/>
                        </a:lnSpc>
                        <a:tabLst/>
                      </a:pPr>
                      <a:endParaRPr lang="Arial" altLang="Arial" sz="800" dirty="0"/>
                    </a:p>
                    <a:p>
                      <a:pPr algn="l" rtl="0" eaLnBrk="0">
                        <a:lnSpc>
                          <a:spcPct val="6651"/>
                        </a:lnSpc>
                        <a:tabLst/>
                      </a:pPr>
                      <a:endParaRPr lang="Arial" altLang="Arial" sz="100" dirty="0"/>
                    </a:p>
                    <a:p>
                      <a:pPr marL="74294" algn="l" rtl="0" eaLnBrk="0">
                        <a:lnSpc>
                          <a:spcPct val="99000"/>
                        </a:lnSpc>
                        <a:tabLst/>
                      </a:pPr>
                      <a:r>
                        <a:rPr sz="1000" kern="0" spc="30" dirty="0">
                          <a:solidFill>
                            <a:srgbClr val="000000">
                              <a:alpha val="100000"/>
                            </a:srgbClr>
                          </a:solidFill>
                          <a:latin typeface="SimSun"/>
                          <a:ea typeface="SimSun"/>
                          <a:cs typeface="SimSun"/>
                        </a:rPr>
                        <a:t>风险描述</a:t>
                      </a:r>
                      <a:endParaRPr lang="SimSun" altLang="SimSun" sz="1000" dirty="0"/>
                    </a:p>
                    <a:p>
                      <a:pPr marL="71119" algn="l" rtl="0" eaLnBrk="0">
                        <a:lnSpc>
                          <a:spcPts val="1379"/>
                        </a:lnSpc>
                        <a:spcBef>
                          <a:spcPts val="212"/>
                        </a:spcBef>
                        <a:tabLst/>
                      </a:pPr>
                      <a:r>
                        <a:rPr sz="1000" kern="0" spc="20" dirty="0">
                          <a:solidFill>
                            <a:srgbClr val="000000">
                              <a:alpha val="100000"/>
                            </a:srgbClr>
                          </a:solidFill>
                          <a:latin typeface="Times New Roman"/>
                          <a:ea typeface="Times New Roman"/>
                          <a:cs typeface="Times New Roman"/>
                        </a:rPr>
                        <a:t>Risk descri</a:t>
                      </a:r>
                      <a:r>
                        <a:rPr sz="1000" kern="0" spc="10" dirty="0">
                          <a:solidFill>
                            <a:srgbClr val="000000">
                              <a:alpha val="100000"/>
                            </a:srgbClr>
                          </a:solidFill>
                          <a:latin typeface="Times New Roman"/>
                          <a:ea typeface="Times New Roman"/>
                          <a:cs typeface="Times New Roman"/>
                        </a:rPr>
                        <a:t>ption</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a:txBody>
                    <a:bodyPr/>
                    <a:lstStyle/>
                    <a:p>
                      <a:pPr algn="l" rtl="0" eaLnBrk="0">
                        <a:lnSpc>
                          <a:spcPct val="125000"/>
                        </a:lnSpc>
                        <a:tabLst/>
                      </a:pPr>
                      <a:endParaRPr lang="Arial" altLang="Arial" sz="200" dirty="0"/>
                    </a:p>
                    <a:p>
                      <a:pPr marL="68580" indent="6985" algn="l" rtl="0" eaLnBrk="0">
                        <a:lnSpc>
                          <a:spcPct val="121000"/>
                        </a:lnSpc>
                        <a:spcBef>
                          <a:spcPts val="2"/>
                        </a:spcBef>
                        <a:tabLst/>
                      </a:pPr>
                      <a:r>
                        <a:rPr sz="1000" kern="0" spc="30" dirty="0">
                          <a:solidFill>
                            <a:srgbClr val="000000">
                              <a:alpha val="100000"/>
                            </a:srgbClr>
                          </a:solidFill>
                          <a:latin typeface="SimSun"/>
                          <a:ea typeface="SimSun"/>
                          <a:cs typeface="SimSun"/>
                        </a:rPr>
                        <a:t>发生概率</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Happening</a:t>
                      </a:r>
                      <a:r>
                        <a:rPr sz="1000" kern="0" spc="4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probability</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gridSpan="2">
                  <a:txBody>
                    <a:bodyPr/>
                    <a:lstStyle/>
                    <a:p>
                      <a:pPr algn="l" rtl="0" eaLnBrk="0">
                        <a:lnSpc>
                          <a:spcPct val="125000"/>
                        </a:lnSpc>
                        <a:tabLst/>
                      </a:pPr>
                      <a:endParaRPr lang="Arial" altLang="Arial" sz="200" dirty="0"/>
                    </a:p>
                    <a:p>
                      <a:pPr marL="72389" indent="3810" algn="l" rtl="0" eaLnBrk="0">
                        <a:lnSpc>
                          <a:spcPct val="121000"/>
                        </a:lnSpc>
                        <a:spcBef>
                          <a:spcPts val="2"/>
                        </a:spcBef>
                        <a:tabLst/>
                      </a:pPr>
                      <a:r>
                        <a:rPr sz="1000" kern="0" spc="30" dirty="0">
                          <a:solidFill>
                            <a:srgbClr val="000000">
                              <a:alpha val="100000"/>
                            </a:srgbClr>
                          </a:solidFill>
                          <a:latin typeface="SimSun"/>
                          <a:ea typeface="SimSun"/>
                          <a:cs typeface="SimSun"/>
                        </a:rPr>
                        <a:t>影响程度</a:t>
                      </a:r>
                      <a:r>
                        <a:rPr sz="1000" kern="0" spc="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Influence</a:t>
                      </a:r>
                      <a:r>
                        <a:rPr sz="1000" kern="0" spc="30" dirty="0">
                          <a:solidFill>
                            <a:srgbClr val="000000">
                              <a:alpha val="100000"/>
                            </a:srgbClr>
                          </a:solidFill>
                          <a:latin typeface="Times New Roman"/>
                          <a:ea typeface="Times New Roman"/>
                          <a:cs typeface="Times New Roman"/>
                        </a:rPr>
                        <a:t>    </a:t>
                      </a:r>
                      <a:r>
                        <a:rPr sz="1000" kern="0" spc="10" dirty="0">
                          <a:solidFill>
                            <a:srgbClr val="000000">
                              <a:alpha val="100000"/>
                            </a:srgbClr>
                          </a:solidFill>
                          <a:latin typeface="Times New Roman"/>
                          <a:ea typeface="Times New Roman"/>
                          <a:cs typeface="Times New Roman"/>
                        </a:rPr>
                        <a:t>degree</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a:txBody>
                    <a:bodyPr/>
                    <a:lstStyle/>
                    <a:p>
                      <a:pPr algn="l" rtl="0" eaLnBrk="0">
                        <a:lnSpc>
                          <a:spcPct val="112000"/>
                        </a:lnSpc>
                        <a:tabLst/>
                      </a:pPr>
                      <a:endParaRPr lang="Arial" altLang="Arial" sz="800" dirty="0"/>
                    </a:p>
                    <a:p>
                      <a:pPr marL="74294" algn="l" rtl="0" eaLnBrk="0">
                        <a:lnSpc>
                          <a:spcPct val="87000"/>
                        </a:lnSpc>
                        <a:tabLst/>
                      </a:pPr>
                      <a:r>
                        <a:rPr sz="1000" kern="0" spc="30" dirty="0">
                          <a:solidFill>
                            <a:srgbClr val="000000">
                              <a:alpha val="100000"/>
                            </a:srgbClr>
                          </a:solidFill>
                          <a:latin typeface="SimSun"/>
                          <a:ea typeface="SimSun"/>
                          <a:cs typeface="SimSun"/>
                        </a:rPr>
                        <a:t>风险等级</a:t>
                      </a:r>
                      <a:endParaRPr lang="SimSun" altLang="SimSun" sz="1000" dirty="0"/>
                    </a:p>
                    <a:p>
                      <a:pPr marL="71119" algn="l" rtl="0" eaLnBrk="0">
                        <a:lnSpc>
                          <a:spcPts val="1734"/>
                        </a:lnSpc>
                        <a:tabLst/>
                      </a:pPr>
                      <a:r>
                        <a:rPr sz="1000" kern="0" spc="10" dirty="0">
                          <a:solidFill>
                            <a:srgbClr val="000000">
                              <a:alpha val="100000"/>
                            </a:srgbClr>
                          </a:solidFill>
                          <a:latin typeface="Times New Roman"/>
                          <a:ea typeface="Times New Roman"/>
                          <a:cs typeface="Times New Roman"/>
                        </a:rPr>
                        <a:t>Risk level</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a:txBody>
                    <a:bodyPr/>
                    <a:lstStyle/>
                    <a:p>
                      <a:pPr algn="l" rtl="0" eaLnBrk="0">
                        <a:lnSpc>
                          <a:spcPct val="111000"/>
                        </a:lnSpc>
                        <a:tabLst/>
                      </a:pPr>
                      <a:endParaRPr lang="Arial" altLang="Arial" sz="800" dirty="0"/>
                    </a:p>
                    <a:p>
                      <a:pPr algn="l" rtl="0" eaLnBrk="0">
                        <a:lnSpc>
                          <a:spcPct val="6651"/>
                        </a:lnSpc>
                        <a:tabLst/>
                      </a:pPr>
                      <a:endParaRPr lang="Arial" altLang="Arial" sz="100" dirty="0"/>
                    </a:p>
                    <a:p>
                      <a:pPr marL="74294" algn="l" rtl="0" eaLnBrk="0">
                        <a:lnSpc>
                          <a:spcPct val="99000"/>
                        </a:lnSpc>
                        <a:tabLst/>
                      </a:pPr>
                      <a:r>
                        <a:rPr sz="1000" kern="0" spc="40" dirty="0">
                          <a:solidFill>
                            <a:srgbClr val="000000">
                              <a:alpha val="100000"/>
                            </a:srgbClr>
                          </a:solidFill>
                          <a:latin typeface="SimSun"/>
                          <a:ea typeface="SimSun"/>
                          <a:cs typeface="SimSun"/>
                        </a:rPr>
                        <a:t>风险响应计划</a:t>
                      </a:r>
                      <a:endParaRPr lang="SimSun" altLang="SimSun" sz="1000" dirty="0"/>
                    </a:p>
                    <a:p>
                      <a:pPr marL="71119" algn="l" rtl="0" eaLnBrk="0">
                        <a:lnSpc>
                          <a:spcPts val="1379"/>
                        </a:lnSpc>
                        <a:spcBef>
                          <a:spcPts val="212"/>
                        </a:spcBef>
                        <a:tabLst/>
                      </a:pPr>
                      <a:r>
                        <a:rPr sz="1000" kern="0" spc="20" dirty="0">
                          <a:solidFill>
                            <a:srgbClr val="000000">
                              <a:alpha val="100000"/>
                            </a:srgbClr>
                          </a:solidFill>
                          <a:latin typeface="Times New Roman"/>
                          <a:ea typeface="Times New Roman"/>
                          <a:cs typeface="Times New Roman"/>
                        </a:rPr>
                        <a:t>Risk response </a:t>
                      </a:r>
                      <a:r>
                        <a:rPr sz="1000" kern="0" spc="10" dirty="0">
                          <a:solidFill>
                            <a:srgbClr val="000000">
                              <a:alpha val="100000"/>
                            </a:srgbClr>
                          </a:solidFill>
                          <a:latin typeface="Times New Roman"/>
                          <a:ea typeface="Times New Roman"/>
                          <a:cs typeface="Times New Roman"/>
                        </a:rPr>
                        <a:t>plan</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a:txBody>
                    <a:bodyPr/>
                    <a:lstStyle/>
                    <a:p>
                      <a:pPr algn="l" rtl="0" eaLnBrk="0">
                        <a:lnSpc>
                          <a:spcPct val="122000"/>
                        </a:lnSpc>
                        <a:tabLst/>
                      </a:pPr>
                      <a:endParaRPr lang="Arial" altLang="Arial" sz="200" dirty="0"/>
                    </a:p>
                    <a:p>
                      <a:pPr marL="75564" algn="l" rtl="0" eaLnBrk="0">
                        <a:lnSpc>
                          <a:spcPct val="87000"/>
                        </a:lnSpc>
                        <a:spcBef>
                          <a:spcPts val="2"/>
                        </a:spcBef>
                        <a:tabLst/>
                      </a:pPr>
                      <a:r>
                        <a:rPr sz="1000" kern="0" spc="20" dirty="0">
                          <a:solidFill>
                            <a:srgbClr val="000000">
                              <a:alpha val="100000"/>
                            </a:srgbClr>
                          </a:solidFill>
                          <a:latin typeface="SimSun"/>
                          <a:ea typeface="SimSun"/>
                          <a:cs typeface="SimSun"/>
                        </a:rPr>
                        <a:t>责任人</a:t>
                      </a:r>
                      <a:endParaRPr lang="SimSun" altLang="SimSun" sz="1000" dirty="0"/>
                    </a:p>
                    <a:p>
                      <a:pPr marL="71119" algn="l" rtl="0" eaLnBrk="0">
                        <a:lnSpc>
                          <a:spcPts val="1425"/>
                        </a:lnSpc>
                        <a:tabLst/>
                      </a:pPr>
                      <a:r>
                        <a:rPr sz="1000" kern="0" spc="10" dirty="0">
                          <a:solidFill>
                            <a:srgbClr val="000000">
                              <a:alpha val="100000"/>
                            </a:srgbClr>
                          </a:solidFill>
                          <a:latin typeface="Times New Roman"/>
                          <a:ea typeface="Times New Roman"/>
                          <a:cs typeface="Times New Roman"/>
                        </a:rPr>
                        <a:t>Risk</a:t>
                      </a:r>
                      <a:endParaRPr lang="Times New Roman" altLang="Times New Roman" sz="1000" dirty="0"/>
                    </a:p>
                    <a:p>
                      <a:pPr algn="l" rtl="0" eaLnBrk="0">
                        <a:lnSpc>
                          <a:spcPct val="110000"/>
                        </a:lnSpc>
                        <a:tabLst/>
                      </a:pPr>
                      <a:endParaRPr lang="Arial" altLang="Arial" sz="800" dirty="0"/>
                    </a:p>
                    <a:p>
                      <a:pPr marL="73025" algn="l" rtl="0" eaLnBrk="0">
                        <a:lnSpc>
                          <a:spcPts val="724"/>
                        </a:lnSpc>
                        <a:spcBef>
                          <a:spcPts val="6"/>
                        </a:spcBef>
                        <a:tabLst/>
                      </a:pPr>
                      <a:r>
                        <a:rPr sz="1000" kern="0" spc="10" dirty="0">
                          <a:solidFill>
                            <a:srgbClr val="000000">
                              <a:alpha val="100000"/>
                            </a:srgbClr>
                          </a:solidFill>
                          <a:latin typeface="Times New Roman"/>
                          <a:ea typeface="Times New Roman"/>
                          <a:cs typeface="Times New Roman"/>
                        </a:rPr>
                        <a:t>owner</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c>
                  <a:txBody>
                    <a:bodyPr/>
                    <a:lstStyle/>
                    <a:p>
                      <a:pPr algn="l" rtl="0" eaLnBrk="0">
                        <a:lnSpc>
                          <a:spcPct val="110000"/>
                        </a:lnSpc>
                        <a:tabLst/>
                      </a:pPr>
                      <a:endParaRPr lang="Arial" altLang="Arial" sz="700" dirty="0"/>
                    </a:p>
                    <a:p>
                      <a:pPr marL="73660" indent="3810" algn="l" rtl="0" eaLnBrk="0">
                        <a:lnSpc>
                          <a:spcPct val="119000"/>
                        </a:lnSpc>
                        <a:spcBef>
                          <a:spcPts val="1"/>
                        </a:spcBef>
                        <a:tabLst/>
                      </a:pPr>
                      <a:r>
                        <a:rPr sz="1000" kern="0" spc="20" dirty="0">
                          <a:solidFill>
                            <a:srgbClr val="000000">
                              <a:alpha val="100000"/>
                            </a:srgbClr>
                          </a:solidFill>
                          <a:latin typeface="SimSun"/>
                          <a:ea typeface="SimSun"/>
                          <a:cs typeface="SimSun"/>
                        </a:rPr>
                        <a:t>开放</a:t>
                      </a:r>
                      <a:r>
                        <a:rPr sz="1000" kern="0" spc="20" dirty="0">
                          <a:solidFill>
                            <a:srgbClr val="000000">
                              <a:alpha val="100000"/>
                            </a:srgbClr>
                          </a:solidFill>
                          <a:latin typeface="Times New Roman"/>
                          <a:ea typeface="Times New Roman"/>
                          <a:cs typeface="Times New Roman"/>
                        </a:rPr>
                        <a:t>/</a:t>
                      </a:r>
                      <a:r>
                        <a:rPr sz="1000" kern="0" spc="20" dirty="0">
                          <a:solidFill>
                            <a:srgbClr val="000000">
                              <a:alpha val="100000"/>
                            </a:srgbClr>
                          </a:solidFill>
                          <a:latin typeface="SimSun"/>
                          <a:ea typeface="SimSun"/>
                          <a:cs typeface="SimSun"/>
                        </a:rPr>
                        <a:t>关闭</a:t>
                      </a:r>
                      <a:r>
                        <a:rPr sz="1000" kern="0" spc="0" dirty="0">
                          <a:solidFill>
                            <a:srgbClr val="000000">
                              <a:alpha val="100000"/>
                            </a:srgbClr>
                          </a:solidFill>
                          <a:latin typeface="SimSun"/>
                          <a:ea typeface="SimSun"/>
                          <a:cs typeface="SimSun"/>
                        </a:rPr>
                        <a:t>    </a:t>
                      </a:r>
                      <a:r>
                        <a:rPr sz="1000" kern="0" spc="10" dirty="0">
                          <a:solidFill>
                            <a:srgbClr val="000000">
                              <a:alpha val="100000"/>
                            </a:srgbClr>
                          </a:solidFill>
                          <a:latin typeface="Times New Roman"/>
                          <a:ea typeface="Times New Roman"/>
                          <a:cs typeface="Times New Roman"/>
                        </a:rPr>
                        <a:t>Open/closed</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9ACCFF"/>
                    </a:solidFill>
                  </a:tcPr>
                </a:tc>
              </a:tr>
              <a:tr h="205104">
                <a:tc>
                  <a:txBody>
                    <a:bodyPr/>
                    <a:lstStyle/>
                    <a:p>
                      <a:pPr algn="l" rtl="0" eaLnBrk="0">
                        <a:lnSpc>
                          <a:spcPct val="100000"/>
                        </a:lnSpc>
                        <a:tabLst/>
                      </a:pPr>
                      <a:endParaRPr lang="Arial" altLang="Arial" sz="400" dirty="0"/>
                    </a:p>
                    <a:p>
                      <a:pPr marL="419100" algn="l" rtl="0" eaLnBrk="0">
                        <a:lnSpc>
                          <a:spcPct val="79000"/>
                        </a:lnSpc>
                        <a:spcBef>
                          <a:spcPts val="1"/>
                        </a:spcBef>
                        <a:tabLst/>
                      </a:pPr>
                      <a:r>
                        <a:rPr sz="1000" kern="0" spc="-10" dirty="0">
                          <a:solidFill>
                            <a:srgbClr val="000000">
                              <a:alpha val="100000"/>
                            </a:srgbClr>
                          </a:solidFill>
                          <a:latin typeface="Times New Roman"/>
                          <a:ea typeface="Times New Roman"/>
                          <a:cs typeface="Times New Roman"/>
                        </a:rPr>
                        <a:t>1</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19000"/>
                        </a:lnSpc>
                        <a:tabLst/>
                      </a:pPr>
                      <a:endParaRPr lang="Arial" altLang="Arial" sz="200" dirty="0"/>
                    </a:p>
                    <a:p>
                      <a:pPr marL="74930" algn="l" rtl="0" eaLnBrk="0">
                        <a:lnSpc>
                          <a:spcPct val="99000"/>
                        </a:lnSpc>
                        <a:spcBef>
                          <a:spcPts val="2"/>
                        </a:spcBef>
                        <a:tabLst/>
                      </a:pPr>
                      <a:r>
                        <a:rPr sz="1000" kern="0" spc="40" dirty="0">
                          <a:solidFill>
                            <a:srgbClr val="000000">
                              <a:alpha val="100000"/>
                            </a:srgbClr>
                          </a:solidFill>
                          <a:latin typeface="SimSun"/>
                          <a:ea typeface="SimSun"/>
                          <a:cs typeface="SimSun"/>
                        </a:rPr>
                        <a:t>主要客户没有考察意愿</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3000"/>
                        </a:lnSpc>
                        <a:tabLst/>
                      </a:pPr>
                      <a:endParaRPr lang="Arial" altLang="Arial" sz="200" dirty="0"/>
                    </a:p>
                    <a:p>
                      <a:pPr marL="73660" algn="l" rtl="0" eaLnBrk="0">
                        <a:lnSpc>
                          <a:spcPct val="99000"/>
                        </a:lnSpc>
                        <a:tabLst/>
                      </a:pPr>
                      <a:r>
                        <a:rPr sz="1000" kern="0" spc="0" dirty="0">
                          <a:solidFill>
                            <a:srgbClr val="000000">
                              <a:alpha val="100000"/>
                            </a:srgbClr>
                          </a:solidFill>
                          <a:latin typeface="SimSun"/>
                          <a:ea typeface="SimSun"/>
                          <a:cs typeface="SimSun"/>
                        </a:rPr>
                        <a:t>低</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21000"/>
                        </a:lnSpc>
                        <a:tabLst/>
                      </a:pPr>
                      <a:endParaRPr lang="Arial" altLang="Arial" sz="200" dirty="0"/>
                    </a:p>
                    <a:p>
                      <a:pPr marL="75564" algn="l" rtl="0" eaLnBrk="0">
                        <a:lnSpc>
                          <a:spcPct val="99000"/>
                        </a:lnSpc>
                        <a:spcBef>
                          <a:spcPts val="1"/>
                        </a:spcBef>
                        <a:tabLst/>
                      </a:pPr>
                      <a:r>
                        <a:rPr sz="1000" kern="0" spc="10" dirty="0">
                          <a:solidFill>
                            <a:srgbClr val="000000">
                              <a:alpha val="100000"/>
                            </a:srgbClr>
                          </a:solidFill>
                          <a:latin typeface="SimSun"/>
                          <a:ea typeface="SimSun"/>
                          <a:cs typeface="SimSun"/>
                        </a:rPr>
                        <a:t>极大</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200" dirty="0"/>
                    </a:p>
                    <a:p>
                      <a:pPr marL="77469" algn="l" rtl="0" eaLnBrk="0">
                        <a:lnSpc>
                          <a:spcPct val="99000"/>
                        </a:lnSpc>
                        <a:spcBef>
                          <a:spcPts val="2"/>
                        </a:spcBef>
                        <a:tabLst/>
                      </a:pPr>
                      <a:r>
                        <a:rPr sz="1000" kern="0" spc="-10" dirty="0">
                          <a:solidFill>
                            <a:srgbClr val="000000">
                              <a:alpha val="100000"/>
                            </a:srgbClr>
                          </a:solidFill>
                          <a:latin typeface="SimSun"/>
                          <a:ea typeface="SimSun"/>
                          <a:cs typeface="SimSun"/>
                        </a:rPr>
                        <a:t>高</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200" dirty="0"/>
                    </a:p>
                    <a:p>
                      <a:pPr marL="74930" algn="l" rtl="0" eaLnBrk="0">
                        <a:lnSpc>
                          <a:spcPct val="99000"/>
                        </a:lnSpc>
                        <a:spcBef>
                          <a:spcPts val="2"/>
                        </a:spcBef>
                        <a:tabLst/>
                      </a:pPr>
                      <a:r>
                        <a:rPr sz="1000" kern="0" spc="40" dirty="0">
                          <a:solidFill>
                            <a:srgbClr val="000000">
                              <a:alpha val="100000"/>
                            </a:srgbClr>
                          </a:solidFill>
                          <a:latin typeface="SimSun"/>
                          <a:ea typeface="SimSun"/>
                          <a:cs typeface="SimSun"/>
                        </a:rPr>
                        <a:t>拜访高层客户，做好关系铺垫</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3000"/>
                        </a:lnSpc>
                        <a:tabLst/>
                      </a:pPr>
                      <a:endParaRPr lang="Arial" altLang="Arial" sz="200" dirty="0"/>
                    </a:p>
                    <a:p>
                      <a:pPr marL="76200" algn="l" rtl="0" eaLnBrk="0">
                        <a:lnSpc>
                          <a:spcPct val="99000"/>
                        </a:lnSpc>
                        <a:tabLst/>
                      </a:pPr>
                      <a:r>
                        <a:rPr sz="1000" kern="0" spc="10" dirty="0">
                          <a:solidFill>
                            <a:srgbClr val="000000">
                              <a:alpha val="100000"/>
                            </a:srgbClr>
                          </a:solidFill>
                          <a:latin typeface="SimSun"/>
                          <a:ea typeface="SimSun"/>
                          <a:cs typeface="SimSun"/>
                        </a:rPr>
                        <a:t>李四</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73660" algn="l" rtl="0" eaLnBrk="0">
                        <a:lnSpc>
                          <a:spcPct val="79000"/>
                        </a:lnSpc>
                        <a:spcBef>
                          <a:spcPts val="1"/>
                        </a:spcBef>
                        <a:tabLst/>
                      </a:pPr>
                      <a:r>
                        <a:rPr sz="1000" kern="0" spc="10" dirty="0">
                          <a:solidFill>
                            <a:srgbClr val="000000">
                              <a:alpha val="100000"/>
                            </a:srgbClr>
                          </a:solidFill>
                          <a:latin typeface="Times New Roman"/>
                          <a:ea typeface="Times New Roman"/>
                          <a:cs typeface="Times New Roman"/>
                        </a:rPr>
                        <a:t>OPEN</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00000"/>
                        </a:lnSpc>
                        <a:tabLst/>
                      </a:pPr>
                      <a:endParaRPr lang="Arial" altLang="Arial" sz="400" dirty="0"/>
                    </a:p>
                    <a:p>
                      <a:pPr marL="406400" algn="l" rtl="0" eaLnBrk="0">
                        <a:lnSpc>
                          <a:spcPct val="79000"/>
                        </a:lnSpc>
                        <a:tabLst/>
                      </a:pPr>
                      <a:r>
                        <a:rPr sz="1000" kern="0" spc="-10" dirty="0">
                          <a:solidFill>
                            <a:srgbClr val="000000">
                              <a:alpha val="100000"/>
                            </a:srgbClr>
                          </a:solidFill>
                          <a:latin typeface="Times New Roman"/>
                          <a:ea typeface="Times New Roman"/>
                          <a:cs typeface="Times New Roman"/>
                        </a:rPr>
                        <a:t>2</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19000"/>
                        </a:lnSpc>
                        <a:tabLst/>
                      </a:pPr>
                      <a:endParaRPr lang="Arial" altLang="Arial" sz="200" dirty="0"/>
                    </a:p>
                    <a:p>
                      <a:pPr marL="78105" algn="l" rtl="0" eaLnBrk="0">
                        <a:lnSpc>
                          <a:spcPct val="99000"/>
                        </a:lnSpc>
                        <a:spcBef>
                          <a:spcPts val="1"/>
                        </a:spcBef>
                        <a:tabLst/>
                      </a:pPr>
                      <a:r>
                        <a:rPr sz="1000" kern="0" spc="40" dirty="0">
                          <a:solidFill>
                            <a:srgbClr val="000000">
                              <a:alpha val="100000"/>
                            </a:srgbClr>
                          </a:solidFill>
                          <a:latin typeface="SimSun"/>
                          <a:ea typeface="SimSun"/>
                          <a:cs typeface="SimSun"/>
                        </a:rPr>
                        <a:t>公司高层临时有其他重要事宜</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1000"/>
                        </a:lnSpc>
                        <a:tabLst/>
                      </a:pPr>
                      <a:endParaRPr lang="Arial" altLang="Arial" sz="200" dirty="0"/>
                    </a:p>
                    <a:p>
                      <a:pPr marL="85725" algn="l" rtl="0" eaLnBrk="0">
                        <a:lnSpc>
                          <a:spcPct val="99000"/>
                        </a:lnSpc>
                        <a:tabLst/>
                      </a:pPr>
                      <a:r>
                        <a:rPr sz="1000" kern="0" spc="-10" dirty="0">
                          <a:solidFill>
                            <a:srgbClr val="000000">
                              <a:alpha val="100000"/>
                            </a:srgbClr>
                          </a:solidFill>
                          <a:latin typeface="SimSun"/>
                          <a:ea typeface="SimSun"/>
                          <a:cs typeface="SimSun"/>
                        </a:rPr>
                        <a:t>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21000"/>
                        </a:lnSpc>
                        <a:tabLst/>
                      </a:pPr>
                      <a:endParaRPr lang="Arial" altLang="Arial" sz="200" dirty="0"/>
                    </a:p>
                    <a:p>
                      <a:pPr marL="75564" algn="l" rtl="0" eaLnBrk="0">
                        <a:lnSpc>
                          <a:spcPct val="99000"/>
                        </a:lnSpc>
                        <a:tabLst/>
                      </a:pPr>
                      <a:r>
                        <a:rPr sz="1000" kern="0" spc="-10" dirty="0">
                          <a:solidFill>
                            <a:srgbClr val="000000">
                              <a:alpha val="100000"/>
                            </a:srgbClr>
                          </a:solidFill>
                          <a:latin typeface="SimSun"/>
                          <a:ea typeface="SimSun"/>
                          <a:cs typeface="SimSun"/>
                        </a:rPr>
                        <a:t>大</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200" dirty="0"/>
                    </a:p>
                    <a:p>
                      <a:pPr marL="77469" algn="l" rtl="0" eaLnBrk="0">
                        <a:lnSpc>
                          <a:spcPct val="99000"/>
                        </a:lnSpc>
                        <a:spcBef>
                          <a:spcPts val="1"/>
                        </a:spcBef>
                        <a:tabLst/>
                      </a:pPr>
                      <a:r>
                        <a:rPr sz="1000" kern="0" spc="-10" dirty="0">
                          <a:solidFill>
                            <a:srgbClr val="000000">
                              <a:alpha val="100000"/>
                            </a:srgbClr>
                          </a:solidFill>
                          <a:latin typeface="SimSun"/>
                          <a:ea typeface="SimSun"/>
                          <a:cs typeface="SimSun"/>
                        </a:rPr>
                        <a:t>高</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200" dirty="0"/>
                    </a:p>
                    <a:p>
                      <a:pPr marL="74930" algn="l" rtl="0" eaLnBrk="0">
                        <a:lnSpc>
                          <a:spcPct val="99000"/>
                        </a:lnSpc>
                        <a:spcBef>
                          <a:spcPts val="1"/>
                        </a:spcBef>
                        <a:tabLst/>
                      </a:pPr>
                      <a:r>
                        <a:rPr sz="1000" kern="0" spc="40" dirty="0">
                          <a:solidFill>
                            <a:srgbClr val="000000">
                              <a:alpha val="100000"/>
                            </a:srgbClr>
                          </a:solidFill>
                          <a:latin typeface="SimSun"/>
                          <a:ea typeface="SimSun"/>
                          <a:cs typeface="SimSun"/>
                        </a:rPr>
                        <a:t>事先汇报，联系好备选高层</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9000"/>
                        </a:lnSpc>
                        <a:tabLst/>
                      </a:pPr>
                      <a:endParaRPr lang="Arial" altLang="Arial" sz="200" dirty="0"/>
                    </a:p>
                    <a:p>
                      <a:pPr marL="76835" algn="l" rtl="0" eaLnBrk="0">
                        <a:lnSpc>
                          <a:spcPct val="100000"/>
                        </a:lnSpc>
                        <a:spcBef>
                          <a:spcPts val="1"/>
                        </a:spcBef>
                        <a:tabLst/>
                      </a:pPr>
                      <a:r>
                        <a:rPr sz="1000" kern="0" spc="10" dirty="0">
                          <a:solidFill>
                            <a:srgbClr val="000000">
                              <a:alpha val="100000"/>
                            </a:srgbClr>
                          </a:solidFill>
                          <a:latin typeface="SimSun"/>
                          <a:ea typeface="SimSun"/>
                          <a:cs typeface="SimSun"/>
                        </a:rPr>
                        <a:t>张三</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3000"/>
                        </a:lnSpc>
                        <a:tabLst/>
                      </a:pPr>
                      <a:endParaRPr lang="Arial" altLang="Arial" sz="300" dirty="0"/>
                    </a:p>
                    <a:p>
                      <a:pPr marL="73660" algn="l" rtl="0" eaLnBrk="0">
                        <a:lnSpc>
                          <a:spcPct val="79000"/>
                        </a:lnSpc>
                        <a:spcBef>
                          <a:spcPts val="1"/>
                        </a:spcBef>
                        <a:tabLst/>
                      </a:pPr>
                      <a:r>
                        <a:rPr sz="1000" kern="0" spc="10" dirty="0">
                          <a:solidFill>
                            <a:srgbClr val="000000">
                              <a:alpha val="100000"/>
                            </a:srgbClr>
                          </a:solidFill>
                          <a:latin typeface="Times New Roman"/>
                          <a:ea typeface="Times New Roman"/>
                          <a:cs typeface="Times New Roman"/>
                        </a:rPr>
                        <a:t>OPEN</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00000"/>
                        </a:lnSpc>
                        <a:tabLst/>
                      </a:pPr>
                      <a:endParaRPr lang="Arial" altLang="Arial" sz="400" dirty="0"/>
                    </a:p>
                    <a:p>
                      <a:pPr marL="408940" algn="l" rtl="0" eaLnBrk="0">
                        <a:lnSpc>
                          <a:spcPct val="79000"/>
                        </a:lnSpc>
                        <a:spcBef>
                          <a:spcPts val="3"/>
                        </a:spcBef>
                        <a:tabLst/>
                      </a:pPr>
                      <a:r>
                        <a:rPr sz="1000" kern="0" spc="-10" dirty="0">
                          <a:solidFill>
                            <a:srgbClr val="000000">
                              <a:alpha val="100000"/>
                            </a:srgbClr>
                          </a:solidFill>
                          <a:latin typeface="Times New Roman"/>
                          <a:ea typeface="Times New Roman"/>
                          <a:cs typeface="Times New Roman"/>
                        </a:rPr>
                        <a:t>3</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24000"/>
                        </a:lnSpc>
                        <a:tabLst/>
                      </a:pPr>
                      <a:endParaRPr lang="Arial" altLang="Arial" sz="200" dirty="0"/>
                    </a:p>
                    <a:p>
                      <a:pPr marL="73660" algn="l" rtl="0" eaLnBrk="0">
                        <a:lnSpc>
                          <a:spcPct val="98000"/>
                        </a:lnSpc>
                        <a:tabLst/>
                      </a:pPr>
                      <a:r>
                        <a:rPr sz="1000" kern="0" spc="40" dirty="0">
                          <a:solidFill>
                            <a:srgbClr val="000000">
                              <a:alpha val="100000"/>
                            </a:srgbClr>
                          </a:solidFill>
                          <a:latin typeface="SimSun"/>
                          <a:ea typeface="SimSun"/>
                          <a:cs typeface="SimSun"/>
                        </a:rPr>
                        <a:t>样板点临时关闭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3000"/>
                        </a:lnSpc>
                        <a:tabLst/>
                      </a:pPr>
                      <a:endParaRPr lang="Arial" altLang="Arial" sz="200" dirty="0"/>
                    </a:p>
                    <a:p>
                      <a:pPr marL="73660" algn="l" rtl="0" eaLnBrk="0">
                        <a:lnSpc>
                          <a:spcPct val="99000"/>
                        </a:lnSpc>
                        <a:spcBef>
                          <a:spcPts val="2"/>
                        </a:spcBef>
                        <a:tabLst/>
                      </a:pPr>
                      <a:r>
                        <a:rPr sz="1000" kern="0" spc="0" dirty="0">
                          <a:solidFill>
                            <a:srgbClr val="000000">
                              <a:alpha val="100000"/>
                            </a:srgbClr>
                          </a:solidFill>
                          <a:latin typeface="SimSun"/>
                          <a:ea typeface="SimSun"/>
                          <a:cs typeface="SimSun"/>
                        </a:rPr>
                        <a:t>低</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22000"/>
                        </a:lnSpc>
                        <a:tabLst/>
                      </a:pPr>
                      <a:endParaRPr lang="Arial" altLang="Arial" sz="200" dirty="0"/>
                    </a:p>
                    <a:p>
                      <a:pPr marL="85725" algn="l" rtl="0" eaLnBrk="0">
                        <a:lnSpc>
                          <a:spcPct val="99000"/>
                        </a:lnSpc>
                        <a:spcBef>
                          <a:spcPts val="1"/>
                        </a:spcBef>
                        <a:tabLst/>
                      </a:pPr>
                      <a:r>
                        <a:rPr sz="1000" kern="0" spc="-10" dirty="0">
                          <a:solidFill>
                            <a:srgbClr val="000000">
                              <a:alpha val="100000"/>
                            </a:srgbClr>
                          </a:solidFill>
                          <a:latin typeface="SimSun"/>
                          <a:ea typeface="SimSun"/>
                          <a:cs typeface="SimSun"/>
                        </a:rPr>
                        <a:t>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2000"/>
                        </a:lnSpc>
                        <a:tabLst/>
                      </a:pPr>
                      <a:endParaRPr lang="Arial" altLang="Arial" sz="200" dirty="0"/>
                    </a:p>
                    <a:p>
                      <a:pPr marL="85725" algn="l" rtl="0" eaLnBrk="0">
                        <a:lnSpc>
                          <a:spcPct val="99000"/>
                        </a:lnSpc>
                        <a:spcBef>
                          <a:spcPts val="1"/>
                        </a:spcBef>
                        <a:tabLst/>
                      </a:pPr>
                      <a:r>
                        <a:rPr sz="1000" kern="0" spc="-10" dirty="0">
                          <a:solidFill>
                            <a:srgbClr val="000000">
                              <a:alpha val="100000"/>
                            </a:srgbClr>
                          </a:solidFill>
                          <a:latin typeface="SimSun"/>
                          <a:ea typeface="SimSun"/>
                          <a:cs typeface="SimSun"/>
                        </a:rPr>
                        <a:t>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4000"/>
                        </a:lnSpc>
                        <a:tabLst/>
                      </a:pPr>
                      <a:endParaRPr lang="Arial" altLang="Arial" sz="200" dirty="0"/>
                    </a:p>
                    <a:p>
                      <a:pPr marL="73660" algn="l" rtl="0" eaLnBrk="0">
                        <a:lnSpc>
                          <a:spcPct val="98000"/>
                        </a:lnSpc>
                        <a:tabLst/>
                      </a:pPr>
                      <a:r>
                        <a:rPr sz="1000" kern="0" spc="40" dirty="0">
                          <a:solidFill>
                            <a:srgbClr val="000000">
                              <a:alpha val="100000"/>
                            </a:srgbClr>
                          </a:solidFill>
                          <a:latin typeface="SimSun"/>
                          <a:ea typeface="SimSun"/>
                          <a:cs typeface="SimSun"/>
                        </a:rPr>
                        <a:t>提前通知样板点做好安排</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2000"/>
                        </a:lnSpc>
                        <a:tabLst/>
                      </a:pPr>
                      <a:endParaRPr lang="Arial" altLang="Arial" sz="200" dirty="0"/>
                    </a:p>
                    <a:p>
                      <a:pPr marL="73660" algn="l" rtl="0" eaLnBrk="0">
                        <a:lnSpc>
                          <a:spcPts val="1207"/>
                        </a:lnSpc>
                        <a:tabLst/>
                      </a:pPr>
                      <a:r>
                        <a:rPr sz="1000" kern="0" spc="20" dirty="0">
                          <a:solidFill>
                            <a:srgbClr val="000000">
                              <a:alpha val="100000"/>
                            </a:srgbClr>
                          </a:solidFill>
                          <a:latin typeface="SimSun"/>
                          <a:ea typeface="SimSun"/>
                          <a:cs typeface="SimSun"/>
                        </a:rPr>
                        <a:t>赵六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400" dirty="0"/>
                    </a:p>
                    <a:p>
                      <a:pPr marL="73660" algn="l" rtl="0" eaLnBrk="0">
                        <a:lnSpc>
                          <a:spcPct val="79000"/>
                        </a:lnSpc>
                        <a:spcBef>
                          <a:spcPts val="3"/>
                        </a:spcBef>
                        <a:tabLst/>
                      </a:pPr>
                      <a:r>
                        <a:rPr sz="1000" kern="0" spc="10" dirty="0">
                          <a:solidFill>
                            <a:srgbClr val="000000">
                              <a:alpha val="100000"/>
                            </a:srgbClr>
                          </a:solidFill>
                          <a:latin typeface="Times New Roman"/>
                          <a:ea typeface="Times New Roman"/>
                          <a:cs typeface="Times New Roman"/>
                        </a:rPr>
                        <a:t>OPEN</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a:txBody>
                    <a:bodyPr/>
                    <a:lstStyle/>
                    <a:p>
                      <a:pPr algn="l" rtl="0" eaLnBrk="0">
                        <a:lnSpc>
                          <a:spcPct val="105000"/>
                        </a:lnSpc>
                        <a:tabLst/>
                      </a:pPr>
                      <a:endParaRPr lang="Arial" altLang="Arial" sz="1000" dirty="0"/>
                    </a:p>
                    <a:p>
                      <a:pPr marL="405765" algn="l" rtl="0" eaLnBrk="0">
                        <a:lnSpc>
                          <a:spcPct val="79000"/>
                        </a:lnSpc>
                        <a:spcBef>
                          <a:spcPts val="1"/>
                        </a:spcBef>
                        <a:tabLst/>
                      </a:pPr>
                      <a:r>
                        <a:rPr sz="1000" kern="0" spc="-10" dirty="0">
                          <a:solidFill>
                            <a:srgbClr val="000000">
                              <a:alpha val="100000"/>
                            </a:srgbClr>
                          </a:solidFill>
                          <a:latin typeface="Times New Roman"/>
                          <a:ea typeface="Times New Roman"/>
                          <a:cs typeface="Times New Roman"/>
                        </a:rPr>
                        <a:t>4</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12000"/>
                        </a:lnSpc>
                        <a:tabLst/>
                      </a:pPr>
                      <a:endParaRPr lang="Arial" altLang="Arial" sz="800" dirty="0"/>
                    </a:p>
                    <a:p>
                      <a:pPr marL="73025" algn="l" rtl="0" eaLnBrk="0">
                        <a:lnSpc>
                          <a:spcPct val="98000"/>
                        </a:lnSpc>
                        <a:spcBef>
                          <a:spcPts val="1"/>
                        </a:spcBef>
                        <a:tabLst/>
                      </a:pPr>
                      <a:r>
                        <a:rPr sz="1000" kern="0" spc="40" dirty="0">
                          <a:solidFill>
                            <a:srgbClr val="000000">
                              <a:alpha val="100000"/>
                            </a:srgbClr>
                          </a:solidFill>
                          <a:latin typeface="SimSun"/>
                          <a:ea typeface="SimSun"/>
                          <a:cs typeface="SimSun"/>
                        </a:rPr>
                        <a:t>座谈会交流效果不佳</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800" dirty="0"/>
                    </a:p>
                    <a:p>
                      <a:pPr marL="85725" algn="l" rtl="0" eaLnBrk="0">
                        <a:lnSpc>
                          <a:spcPct val="99000"/>
                        </a:lnSpc>
                        <a:spcBef>
                          <a:spcPts val="6"/>
                        </a:spcBef>
                        <a:tabLst/>
                      </a:pPr>
                      <a:r>
                        <a:rPr sz="1000" kern="0" spc="-10" dirty="0">
                          <a:solidFill>
                            <a:srgbClr val="000000">
                              <a:alpha val="100000"/>
                            </a:srgbClr>
                          </a:solidFill>
                          <a:latin typeface="SimSun"/>
                          <a:ea typeface="SimSun"/>
                          <a:cs typeface="SimSun"/>
                        </a:rPr>
                        <a:t>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1000"/>
                        </a:lnSpc>
                        <a:tabLst/>
                      </a:pPr>
                      <a:endParaRPr lang="Arial" altLang="Arial" sz="800" dirty="0"/>
                    </a:p>
                    <a:p>
                      <a:pPr marL="85725" algn="l" rtl="0" eaLnBrk="0">
                        <a:lnSpc>
                          <a:spcPct val="99000"/>
                        </a:lnSpc>
                        <a:spcBef>
                          <a:spcPts val="6"/>
                        </a:spcBef>
                        <a:tabLst/>
                      </a:pPr>
                      <a:r>
                        <a:rPr sz="1000" kern="0" spc="-10" dirty="0">
                          <a:solidFill>
                            <a:srgbClr val="000000">
                              <a:alpha val="100000"/>
                            </a:srgbClr>
                          </a:solidFill>
                          <a:latin typeface="SimSun"/>
                          <a:ea typeface="SimSun"/>
                          <a:cs typeface="SimSun"/>
                        </a:rPr>
                        <a:t>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800" dirty="0"/>
                    </a:p>
                    <a:p>
                      <a:pPr marL="85725" algn="l" rtl="0" eaLnBrk="0">
                        <a:lnSpc>
                          <a:spcPct val="99000"/>
                        </a:lnSpc>
                        <a:spcBef>
                          <a:spcPts val="6"/>
                        </a:spcBef>
                        <a:tabLst/>
                      </a:pPr>
                      <a:r>
                        <a:rPr sz="1000" kern="0" spc="-10" dirty="0">
                          <a:solidFill>
                            <a:srgbClr val="000000">
                              <a:alpha val="100000"/>
                            </a:srgbClr>
                          </a:solidFill>
                          <a:latin typeface="SimSun"/>
                          <a:ea typeface="SimSun"/>
                          <a:cs typeface="SimSun"/>
                        </a:rPr>
                        <a:t>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8000"/>
                        </a:lnSpc>
                        <a:tabLst/>
                      </a:pPr>
                      <a:endParaRPr lang="Arial" altLang="Arial" sz="200" dirty="0"/>
                    </a:p>
                    <a:p>
                      <a:pPr marL="74930" algn="l" rtl="0" eaLnBrk="0">
                        <a:lnSpc>
                          <a:spcPct val="115000"/>
                        </a:lnSpc>
                        <a:spcBef>
                          <a:spcPts val="1"/>
                        </a:spcBef>
                        <a:tabLst/>
                      </a:pPr>
                      <a:r>
                        <a:rPr sz="1000" kern="0" spc="0" dirty="0">
                          <a:solidFill>
                            <a:srgbClr val="000000">
                              <a:alpha val="100000"/>
                            </a:srgbClr>
                          </a:solidFill>
                          <a:latin typeface="SimSun"/>
                          <a:ea typeface="SimSun"/>
                          <a:cs typeface="SimSun"/>
                        </a:rPr>
                        <a:t>交流材料严格审核，</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挑选精通业务的</a:t>
                      </a:r>
                      <a:r>
                        <a:rPr sz="1000" kern="0" spc="-10" dirty="0">
                          <a:solidFill>
                            <a:srgbClr val="000000">
                              <a:alpha val="100000"/>
                            </a:srgbClr>
                          </a:solidFill>
                          <a:latin typeface="SimSun"/>
                          <a:ea typeface="SimSun"/>
                          <a:cs typeface="SimSun"/>
                        </a:rPr>
                        <a:t>交</a:t>
                      </a:r>
                      <a:r>
                        <a:rPr sz="1000" kern="0" spc="0" dirty="0">
                          <a:solidFill>
                            <a:srgbClr val="000000">
                              <a:alpha val="100000"/>
                            </a:srgbClr>
                          </a:solidFill>
                          <a:latin typeface="SimSun"/>
                          <a:ea typeface="SimSun"/>
                          <a:cs typeface="SimSun"/>
                        </a:rPr>
                        <a:t>  </a:t>
                      </a:r>
                      <a:r>
                        <a:rPr sz="1000" kern="0" spc="30" dirty="0">
                          <a:solidFill>
                            <a:srgbClr val="000000">
                              <a:alpha val="100000"/>
                            </a:srgbClr>
                          </a:solidFill>
                          <a:latin typeface="SimSun"/>
                          <a:ea typeface="SimSun"/>
                          <a:cs typeface="SimSun"/>
                        </a:rPr>
                        <a:t>流人员</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800" dirty="0"/>
                    </a:p>
                    <a:p>
                      <a:pPr marL="73660" algn="l" rtl="0" eaLnBrk="0">
                        <a:lnSpc>
                          <a:spcPct val="99000"/>
                        </a:lnSpc>
                        <a:spcBef>
                          <a:spcPts val="2"/>
                        </a:spcBef>
                        <a:tabLst/>
                      </a:pPr>
                      <a:r>
                        <a:rPr sz="1000" kern="0" spc="20" dirty="0">
                          <a:solidFill>
                            <a:srgbClr val="000000">
                              <a:alpha val="100000"/>
                            </a:srgbClr>
                          </a:solidFill>
                          <a:latin typeface="SimSun"/>
                          <a:ea typeface="SimSun"/>
                          <a:cs typeface="SimSun"/>
                        </a:rPr>
                        <a:t>刘峰</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1000" dirty="0"/>
                    </a:p>
                    <a:p>
                      <a:pPr marL="73660" algn="l" rtl="0" eaLnBrk="0">
                        <a:lnSpc>
                          <a:spcPct val="79000"/>
                        </a:lnSpc>
                        <a:spcBef>
                          <a:spcPts val="1"/>
                        </a:spcBef>
                        <a:tabLst/>
                      </a:pPr>
                      <a:r>
                        <a:rPr sz="1000" kern="0" spc="10" dirty="0">
                          <a:solidFill>
                            <a:srgbClr val="000000">
                              <a:alpha val="100000"/>
                            </a:srgbClr>
                          </a:solidFill>
                          <a:latin typeface="Times New Roman"/>
                          <a:ea typeface="Times New Roman"/>
                          <a:cs typeface="Times New Roman"/>
                        </a:rPr>
                        <a:t>OPEN</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a:txBody>
                    <a:bodyPr/>
                    <a:lstStyle/>
                    <a:p>
                      <a:pPr algn="l" rtl="0" eaLnBrk="0">
                        <a:lnSpc>
                          <a:spcPct val="106000"/>
                        </a:lnSpc>
                        <a:tabLst/>
                      </a:pPr>
                      <a:endParaRPr lang="Arial" altLang="Arial" sz="1000" dirty="0"/>
                    </a:p>
                    <a:p>
                      <a:pPr marL="410209" algn="l" rtl="0" eaLnBrk="0">
                        <a:lnSpc>
                          <a:spcPct val="78000"/>
                        </a:lnSpc>
                        <a:tabLst/>
                      </a:pPr>
                      <a:r>
                        <a:rPr sz="1000" kern="0" spc="-10" dirty="0">
                          <a:solidFill>
                            <a:srgbClr val="000000">
                              <a:alpha val="100000"/>
                            </a:srgbClr>
                          </a:solidFill>
                          <a:latin typeface="Times New Roman"/>
                          <a:ea typeface="Times New Roman"/>
                          <a:cs typeface="Times New Roman"/>
                        </a:rPr>
                        <a:t>5</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11000"/>
                        </a:lnSpc>
                        <a:tabLst/>
                      </a:pPr>
                      <a:endParaRPr lang="Arial" altLang="Arial" sz="800" dirty="0"/>
                    </a:p>
                    <a:p>
                      <a:pPr algn="l" rtl="0" eaLnBrk="0">
                        <a:lnSpc>
                          <a:spcPct val="7640"/>
                        </a:lnSpc>
                        <a:tabLst/>
                      </a:pPr>
                      <a:endParaRPr lang="Arial" altLang="Arial" sz="100" dirty="0"/>
                    </a:p>
                    <a:p>
                      <a:pPr marL="74930" algn="l" rtl="0" eaLnBrk="0">
                        <a:lnSpc>
                          <a:spcPct val="98000"/>
                        </a:lnSpc>
                        <a:tabLst/>
                      </a:pPr>
                      <a:r>
                        <a:rPr sz="1000" kern="0" spc="40" dirty="0">
                          <a:solidFill>
                            <a:srgbClr val="000000">
                              <a:alpha val="100000"/>
                            </a:srgbClr>
                          </a:solidFill>
                          <a:latin typeface="SimSun"/>
                          <a:ea typeface="SimSun"/>
                          <a:cs typeface="SimSun"/>
                        </a:rPr>
                        <a:t>后勤安排出现细小失误</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800" dirty="0"/>
                    </a:p>
                    <a:p>
                      <a:pPr marL="77469" algn="l" rtl="0" eaLnBrk="0">
                        <a:lnSpc>
                          <a:spcPct val="99000"/>
                        </a:lnSpc>
                        <a:spcBef>
                          <a:spcPts val="1"/>
                        </a:spcBef>
                        <a:tabLst/>
                      </a:pPr>
                      <a:r>
                        <a:rPr sz="1000" kern="0" spc="-10" dirty="0">
                          <a:solidFill>
                            <a:srgbClr val="000000">
                              <a:alpha val="100000"/>
                            </a:srgbClr>
                          </a:solidFill>
                          <a:latin typeface="SimSun"/>
                          <a:ea typeface="SimSun"/>
                          <a:cs typeface="SimSun"/>
                        </a:rPr>
                        <a:t>高</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11000"/>
                        </a:lnSpc>
                        <a:tabLst/>
                      </a:pPr>
                      <a:endParaRPr lang="Arial" altLang="Arial" sz="800" dirty="0"/>
                    </a:p>
                    <a:p>
                      <a:pPr marL="78105" algn="l" rtl="0" eaLnBrk="0">
                        <a:lnSpc>
                          <a:spcPct val="100000"/>
                        </a:lnSpc>
                        <a:spcBef>
                          <a:spcPts val="1"/>
                        </a:spcBef>
                        <a:tabLst/>
                      </a:pPr>
                      <a:r>
                        <a:rPr sz="1000" kern="0" spc="-10" dirty="0">
                          <a:solidFill>
                            <a:srgbClr val="000000">
                              <a:alpha val="100000"/>
                            </a:srgbClr>
                          </a:solidFill>
                          <a:latin typeface="SimSun"/>
                          <a:ea typeface="SimSun"/>
                          <a:cs typeface="SimSun"/>
                        </a:rPr>
                        <a:t>小</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800" dirty="0"/>
                    </a:p>
                    <a:p>
                      <a:pPr marL="85725" algn="l" rtl="0" eaLnBrk="0">
                        <a:lnSpc>
                          <a:spcPct val="99000"/>
                        </a:lnSpc>
                        <a:spcBef>
                          <a:spcPts val="5"/>
                        </a:spcBef>
                        <a:tabLst/>
                      </a:pPr>
                      <a:r>
                        <a:rPr sz="1000" kern="0" spc="-10" dirty="0">
                          <a:solidFill>
                            <a:srgbClr val="000000">
                              <a:alpha val="100000"/>
                            </a:srgbClr>
                          </a:solidFill>
                          <a:latin typeface="SimSun"/>
                          <a:ea typeface="SimSun"/>
                          <a:cs typeface="SimSun"/>
                        </a:rPr>
                        <a:t>中</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22000"/>
                        </a:lnSpc>
                        <a:tabLst/>
                      </a:pPr>
                      <a:endParaRPr lang="Arial" altLang="Arial" sz="200" dirty="0"/>
                    </a:p>
                    <a:p>
                      <a:pPr marL="73660" algn="l" rtl="0" eaLnBrk="0">
                        <a:lnSpc>
                          <a:spcPct val="114000"/>
                        </a:lnSpc>
                        <a:spcBef>
                          <a:spcPts val="2"/>
                        </a:spcBef>
                        <a:tabLst/>
                      </a:pPr>
                      <a:r>
                        <a:rPr sz="1000" kern="0" spc="0" dirty="0">
                          <a:solidFill>
                            <a:srgbClr val="000000">
                              <a:alpha val="100000"/>
                            </a:srgbClr>
                          </a:solidFill>
                          <a:latin typeface="SimSun"/>
                          <a:ea typeface="SimSun"/>
                          <a:cs typeface="SimSun"/>
                        </a:rPr>
                        <a:t>挑选经验丰富的接待人员，</a:t>
                      </a:r>
                      <a:r>
                        <a:rPr sz="1000" kern="0" spc="260" dirty="0">
                          <a:solidFill>
                            <a:srgbClr val="000000">
                              <a:alpha val="100000"/>
                            </a:srgbClr>
                          </a:solidFill>
                          <a:latin typeface="SimSun"/>
                          <a:ea typeface="SimSun"/>
                          <a:cs typeface="SimSun"/>
                        </a:rPr>
                        <a:t> </a:t>
                      </a:r>
                      <a:r>
                        <a:rPr sz="1000" kern="0" spc="0" dirty="0">
                          <a:solidFill>
                            <a:srgbClr val="000000">
                              <a:alpha val="100000"/>
                            </a:srgbClr>
                          </a:solidFill>
                          <a:latin typeface="SimSun"/>
                          <a:ea typeface="SimSun"/>
                          <a:cs typeface="SimSun"/>
                        </a:rPr>
                        <a:t>逐条落实后  </a:t>
                      </a:r>
                      <a:r>
                        <a:rPr sz="1000" kern="0" spc="30" dirty="0">
                          <a:solidFill>
                            <a:srgbClr val="000000">
                              <a:alpha val="100000"/>
                            </a:srgbClr>
                          </a:solidFill>
                          <a:latin typeface="SimSun"/>
                          <a:ea typeface="SimSun"/>
                          <a:cs typeface="SimSun"/>
                        </a:rPr>
                        <a:t>勤资源</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1000"/>
                        </a:lnSpc>
                        <a:tabLst/>
                      </a:pPr>
                      <a:endParaRPr lang="Arial" altLang="Arial" sz="800" dirty="0"/>
                    </a:p>
                    <a:p>
                      <a:pPr marL="76835" algn="l" rtl="0" eaLnBrk="0">
                        <a:lnSpc>
                          <a:spcPct val="99000"/>
                        </a:lnSpc>
                        <a:spcBef>
                          <a:spcPts val="5"/>
                        </a:spcBef>
                        <a:tabLst/>
                      </a:pPr>
                      <a:r>
                        <a:rPr sz="1000" kern="0" spc="10" dirty="0">
                          <a:solidFill>
                            <a:srgbClr val="000000">
                              <a:alpha val="100000"/>
                            </a:srgbClr>
                          </a:solidFill>
                          <a:latin typeface="SimSun"/>
                          <a:ea typeface="SimSun"/>
                          <a:cs typeface="SimSun"/>
                        </a:rPr>
                        <a:t>张芳</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1000" dirty="0"/>
                    </a:p>
                    <a:p>
                      <a:pPr algn="l" rtl="0" eaLnBrk="0">
                        <a:lnSpc>
                          <a:spcPct val="9697"/>
                        </a:lnSpc>
                        <a:tabLst/>
                      </a:pPr>
                      <a:endParaRPr lang="Arial" altLang="Arial" sz="100" dirty="0"/>
                    </a:p>
                    <a:p>
                      <a:pPr marL="73660" algn="l" rtl="0" eaLnBrk="0">
                        <a:lnSpc>
                          <a:spcPct val="79000"/>
                        </a:lnSpc>
                        <a:tabLst/>
                      </a:pPr>
                      <a:r>
                        <a:rPr sz="1000" kern="0" spc="10" dirty="0">
                          <a:solidFill>
                            <a:srgbClr val="000000">
                              <a:alpha val="100000"/>
                            </a:srgbClr>
                          </a:solidFill>
                          <a:latin typeface="Times New Roman"/>
                          <a:ea typeface="Times New Roman"/>
                          <a:cs typeface="Times New Roman"/>
                        </a:rPr>
                        <a:t>OPEN</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a:txBody>
                    <a:bodyPr/>
                    <a:lstStyle/>
                    <a:p>
                      <a:pPr algn="l" rtl="0" eaLnBrk="0">
                        <a:lnSpc>
                          <a:spcPct val="132000"/>
                        </a:lnSpc>
                        <a:tabLst/>
                      </a:pPr>
                      <a:endParaRPr lang="Arial" altLang="Arial" sz="300" dirty="0"/>
                    </a:p>
                    <a:p>
                      <a:pPr marL="409575" algn="l" rtl="0" eaLnBrk="0">
                        <a:lnSpc>
                          <a:spcPct val="79000"/>
                        </a:lnSpc>
                        <a:spcBef>
                          <a:spcPts val="3"/>
                        </a:spcBef>
                        <a:tabLst/>
                      </a:pPr>
                      <a:r>
                        <a:rPr sz="1000" kern="0" spc="-10" dirty="0">
                          <a:solidFill>
                            <a:srgbClr val="000000">
                              <a:alpha val="100000"/>
                            </a:srgbClr>
                          </a:solidFill>
                          <a:latin typeface="Times New Roman"/>
                          <a:ea typeface="Times New Roman"/>
                          <a:cs typeface="Times New Roman"/>
                        </a:rPr>
                        <a:t>6</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02000"/>
                        </a:lnSpc>
                        <a:tabLst/>
                      </a:pPr>
                      <a:endParaRPr lang="Arial" altLang="Arial" sz="400" dirty="0"/>
                    </a:p>
                    <a:p>
                      <a:pPr marL="408305" algn="l" rtl="0" eaLnBrk="0">
                        <a:lnSpc>
                          <a:spcPct val="78000"/>
                        </a:lnSpc>
                        <a:spcBef>
                          <a:spcPts val="3"/>
                        </a:spcBef>
                        <a:tabLst/>
                      </a:pPr>
                      <a:r>
                        <a:rPr sz="1000" kern="0" spc="-10" dirty="0">
                          <a:solidFill>
                            <a:srgbClr val="000000">
                              <a:alpha val="100000"/>
                            </a:srgbClr>
                          </a:solidFill>
                          <a:latin typeface="Times New Roman"/>
                          <a:ea typeface="Times New Roman"/>
                          <a:cs typeface="Times New Roman"/>
                        </a:rPr>
                        <a:t>7</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33000"/>
                        </a:lnSpc>
                        <a:tabLst/>
                      </a:pPr>
                      <a:endParaRPr lang="Arial" altLang="Arial" sz="300" dirty="0"/>
                    </a:p>
                    <a:p>
                      <a:pPr marL="411480" algn="l" rtl="0" eaLnBrk="0">
                        <a:lnSpc>
                          <a:spcPct val="79000"/>
                        </a:lnSpc>
                        <a:spcBef>
                          <a:spcPts val="1"/>
                        </a:spcBef>
                        <a:tabLst/>
                      </a:pPr>
                      <a:r>
                        <a:rPr sz="1000" kern="0" spc="-10" dirty="0">
                          <a:solidFill>
                            <a:srgbClr val="000000">
                              <a:alpha val="100000"/>
                            </a:srgbClr>
                          </a:solidFill>
                          <a:latin typeface="Times New Roman"/>
                          <a:ea typeface="Times New Roman"/>
                          <a:cs typeface="Times New Roman"/>
                        </a:rPr>
                        <a:t>8</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32000"/>
                        </a:lnSpc>
                        <a:tabLst/>
                      </a:pPr>
                      <a:endParaRPr lang="Arial" altLang="Arial" sz="300" dirty="0"/>
                    </a:p>
                    <a:p>
                      <a:pPr marL="408940" algn="l" rtl="0" eaLnBrk="0">
                        <a:lnSpc>
                          <a:spcPct val="79000"/>
                        </a:lnSpc>
                        <a:spcBef>
                          <a:spcPts val="3"/>
                        </a:spcBef>
                        <a:tabLst/>
                      </a:pPr>
                      <a:r>
                        <a:rPr sz="1000" kern="0" spc="-10" dirty="0">
                          <a:solidFill>
                            <a:srgbClr val="000000">
                              <a:alpha val="100000"/>
                            </a:srgbClr>
                          </a:solidFill>
                          <a:latin typeface="Times New Roman"/>
                          <a:ea typeface="Times New Roman"/>
                          <a:cs typeface="Times New Roman"/>
                        </a:rPr>
                        <a:t>9</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32000"/>
                        </a:lnSpc>
                        <a:tabLst/>
                      </a:pPr>
                      <a:endParaRPr lang="Arial" altLang="Arial" sz="300" dirty="0"/>
                    </a:p>
                    <a:p>
                      <a:pPr marL="385445" algn="l" rtl="0" eaLnBrk="0">
                        <a:lnSpc>
                          <a:spcPct val="79000"/>
                        </a:lnSpc>
                        <a:spcBef>
                          <a:spcPts val="1"/>
                        </a:spcBef>
                        <a:tabLst/>
                      </a:pPr>
                      <a:r>
                        <a:rPr sz="1000" kern="0" spc="-30" dirty="0">
                          <a:solidFill>
                            <a:srgbClr val="000000">
                              <a:alpha val="100000"/>
                            </a:srgbClr>
                          </a:solidFill>
                          <a:latin typeface="Times New Roman"/>
                          <a:ea typeface="Times New Roman"/>
                          <a:cs typeface="Times New Roman"/>
                        </a:rPr>
                        <a:t>10</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31000"/>
                        </a:lnSpc>
                        <a:tabLst/>
                      </a:pPr>
                      <a:endParaRPr lang="Arial" altLang="Arial" sz="300" dirty="0"/>
                    </a:p>
                    <a:p>
                      <a:pPr marL="387984" algn="l" rtl="0" eaLnBrk="0">
                        <a:lnSpc>
                          <a:spcPct val="79000"/>
                        </a:lnSpc>
                        <a:spcBef>
                          <a:spcPts val="4"/>
                        </a:spcBef>
                        <a:tabLst/>
                      </a:pPr>
                      <a:r>
                        <a:rPr sz="1000" kern="0" spc="-40" dirty="0">
                          <a:solidFill>
                            <a:srgbClr val="000000">
                              <a:alpha val="100000"/>
                            </a:srgbClr>
                          </a:solidFill>
                          <a:latin typeface="Times New Roman"/>
                          <a:ea typeface="Times New Roman"/>
                          <a:cs typeface="Times New Roman"/>
                        </a:rPr>
                        <a:t>11</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a:txBody>
                    <a:bodyPr/>
                    <a:lstStyle/>
                    <a:p>
                      <a:pPr algn="l" rtl="0" eaLnBrk="0">
                        <a:lnSpc>
                          <a:spcPct val="131000"/>
                        </a:lnSpc>
                        <a:tabLst/>
                      </a:pPr>
                      <a:endParaRPr lang="Arial" altLang="Arial" sz="300" dirty="0"/>
                    </a:p>
                    <a:p>
                      <a:pPr marL="385445" algn="l" rtl="0" eaLnBrk="0">
                        <a:lnSpc>
                          <a:spcPct val="79000"/>
                        </a:lnSpc>
                        <a:spcBef>
                          <a:spcPts val="2"/>
                        </a:spcBef>
                        <a:tabLst/>
                      </a:pPr>
                      <a:r>
                        <a:rPr sz="1000" kern="0" spc="-30" dirty="0">
                          <a:solidFill>
                            <a:srgbClr val="000000">
                              <a:alpha val="100000"/>
                            </a:srgbClr>
                          </a:solidFill>
                          <a:latin typeface="Times New Roman"/>
                          <a:ea typeface="Times New Roman"/>
                          <a:cs typeface="Times New Roman"/>
                        </a:rPr>
                        <a:t>12</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a:txBody>
                    <a:bodyPr/>
                    <a:lstStyle/>
                    <a:p>
                      <a:pPr algn="l" rtl="0" eaLnBrk="0">
                        <a:lnSpc>
                          <a:spcPct val="130000"/>
                        </a:lnSpc>
                        <a:tabLst/>
                      </a:pPr>
                      <a:endParaRPr lang="Arial" altLang="Arial" sz="300" dirty="0"/>
                    </a:p>
                    <a:p>
                      <a:pPr marL="385445" algn="l" rtl="0" eaLnBrk="0">
                        <a:lnSpc>
                          <a:spcPct val="79000"/>
                        </a:lnSpc>
                        <a:spcBef>
                          <a:spcPts val="3"/>
                        </a:spcBef>
                        <a:tabLst/>
                      </a:pPr>
                      <a:r>
                        <a:rPr sz="1000" kern="0" spc="-30" dirty="0">
                          <a:solidFill>
                            <a:srgbClr val="000000">
                              <a:alpha val="100000"/>
                            </a:srgbClr>
                          </a:solidFill>
                          <a:latin typeface="Times New Roman"/>
                          <a:ea typeface="Times New Roman"/>
                          <a:cs typeface="Times New Roman"/>
                        </a:rPr>
                        <a:t>13</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7009">
                <a:tc>
                  <a:txBody>
                    <a:bodyPr/>
                    <a:lstStyle/>
                    <a:p>
                      <a:pPr algn="l" rtl="0" eaLnBrk="0">
                        <a:lnSpc>
                          <a:spcPct val="130000"/>
                        </a:lnSpc>
                        <a:tabLst/>
                      </a:pPr>
                      <a:endParaRPr lang="Arial" altLang="Arial" sz="300" dirty="0"/>
                    </a:p>
                    <a:p>
                      <a:pPr marL="385445" algn="l" rtl="0" eaLnBrk="0">
                        <a:lnSpc>
                          <a:spcPct val="79000"/>
                        </a:lnSpc>
                        <a:spcBef>
                          <a:spcPts val="2"/>
                        </a:spcBef>
                        <a:tabLst/>
                      </a:pPr>
                      <a:r>
                        <a:rPr sz="1000" kern="0" spc="-30" dirty="0">
                          <a:solidFill>
                            <a:srgbClr val="000000">
                              <a:alpha val="100000"/>
                            </a:srgbClr>
                          </a:solidFill>
                          <a:latin typeface="Times New Roman"/>
                          <a:ea typeface="Times New Roman"/>
                          <a:cs typeface="Times New Roman"/>
                        </a:rPr>
                        <a:t>14</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table 58"/>
          <p:cNvGraphicFramePr>
            <a:graphicFrameLocks noGrp="1"/>
          </p:cNvGraphicFramePr>
          <p:nvPr/>
        </p:nvGraphicFramePr>
        <p:xfrm>
          <a:off x="1187145" y="2708529"/>
          <a:ext cx="9006839" cy="4434204"/>
        </p:xfrm>
        <a:graphic>
          <a:graphicData uri="http://schemas.openxmlformats.org/drawingml/2006/table">
            <a:tbl>
              <a:tblPr/>
              <a:tblGrid>
                <a:gridCol w="1786255"/>
                <a:gridCol w="1714500"/>
                <a:gridCol w="1714500"/>
                <a:gridCol w="1485900"/>
                <a:gridCol w="1371600"/>
                <a:gridCol w="934085"/>
              </a:tblGrid>
              <a:tr h="801369">
                <a:tc gridSpan="6">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69">
                <a:tc gridSpan="6">
                  <a:txBody>
                    <a:bodyPr/>
                    <a:lstStyle/>
                    <a:p>
                      <a:pPr algn="l" rtl="0" eaLnBrk="0">
                        <a:lnSpc>
                          <a:spcPct val="104000"/>
                        </a:lnSpc>
                        <a:tabLst/>
                      </a:pPr>
                      <a:endParaRPr lang="Arial" altLang="Arial" sz="500" dirty="0"/>
                    </a:p>
                    <a:p>
                      <a:pPr marL="78105" algn="l" rtl="0" eaLnBrk="0">
                        <a:lnSpc>
                          <a:spcPct val="96000"/>
                        </a:lnSpc>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一、项目基本情况</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Basic</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Info</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69">
                <a:tc>
                  <a:txBody>
                    <a:bodyPr/>
                    <a:lstStyle/>
                    <a:p>
                      <a:pPr algn="l" rtl="0" eaLnBrk="0">
                        <a:lnSpc>
                          <a:spcPct val="130000"/>
                        </a:lnSpc>
                        <a:tabLst/>
                      </a:pPr>
                      <a:endParaRPr lang="Arial" altLang="Arial" sz="300" dirty="0"/>
                    </a:p>
                    <a:p>
                      <a:pPr marL="76835" algn="l" rtl="0" eaLnBrk="0">
                        <a:lnSpc>
                          <a:spcPts val="1379"/>
                        </a:lnSpc>
                        <a:spcBef>
                          <a:spcPts val="1"/>
                        </a:spcBef>
                        <a:tabLst/>
                      </a:pPr>
                      <a:r>
                        <a:rPr sz="1000" kern="0" spc="60" dirty="0">
                          <a:solidFill>
                            <a:srgbClr val="000000">
                              <a:alpha val="100000"/>
                            </a:srgbClr>
                          </a:solidFill>
                          <a:latin typeface="SimSun"/>
                          <a:ea typeface="SimSun"/>
                          <a:cs typeface="SimSun"/>
                        </a:rPr>
                        <a:t>项目名称</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project</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name</a:t>
                      </a:r>
                      <a:r>
                        <a:rPr sz="1000" kern="0" spc="6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72389" algn="l" rtl="0" eaLnBrk="0">
                        <a:lnSpc>
                          <a:spcPct val="99000"/>
                        </a:lnSpc>
                        <a:spcBef>
                          <a:spcPts val="1"/>
                        </a:spcBef>
                        <a:tabLst/>
                      </a:pPr>
                      <a:r>
                        <a:rPr sz="1000" kern="0" spc="30" dirty="0">
                          <a:solidFill>
                            <a:srgbClr val="000000">
                              <a:alpha val="100000"/>
                            </a:srgbClr>
                          </a:solidFill>
                          <a:latin typeface="Times New Roman"/>
                          <a:ea typeface="Times New Roman"/>
                          <a:cs typeface="Times New Roman"/>
                        </a:rPr>
                        <a:t>T </a:t>
                      </a:r>
                      <a:r>
                        <a:rPr sz="1000" kern="0" spc="30" dirty="0">
                          <a:solidFill>
                            <a:srgbClr val="000000">
                              <a:alpha val="100000"/>
                            </a:srgbClr>
                          </a:solidFill>
                          <a:latin typeface="SimSun"/>
                          <a:ea typeface="SimSun"/>
                          <a:cs typeface="SimSun"/>
                        </a:rPr>
                        <a:t>客户考察公司</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0000"/>
                        </a:lnSpc>
                        <a:tabLst/>
                      </a:pPr>
                      <a:endParaRPr lang="Arial" altLang="Arial" sz="300" dirty="0"/>
                    </a:p>
                    <a:p>
                      <a:pPr marL="73660" algn="l" rtl="0" eaLnBrk="0">
                        <a:lnSpc>
                          <a:spcPts val="1379"/>
                        </a:lnSpc>
                        <a:spcBef>
                          <a:spcPts val="1"/>
                        </a:spcBef>
                        <a:tabLst/>
                      </a:pPr>
                      <a:r>
                        <a:rPr sz="1000" kern="0" spc="60" dirty="0">
                          <a:solidFill>
                            <a:srgbClr val="000000">
                              <a:alpha val="100000"/>
                            </a:srgbClr>
                          </a:solidFill>
                          <a:latin typeface="SimSun"/>
                          <a:ea typeface="SimSun"/>
                          <a:cs typeface="SimSun"/>
                        </a:rPr>
                        <a:t>项目编号</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project</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code</a:t>
                      </a:r>
                      <a:r>
                        <a:rPr sz="1000" kern="0" spc="6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13000"/>
                        </a:lnSpc>
                        <a:tabLst/>
                      </a:pPr>
                      <a:endParaRPr lang="Arial" altLang="Arial" sz="600" dirty="0"/>
                    </a:p>
                    <a:p>
                      <a:pPr marL="72389" algn="l" rtl="0" eaLnBrk="0">
                        <a:lnSpc>
                          <a:spcPct val="79000"/>
                        </a:lnSpc>
                        <a:spcBef>
                          <a:spcPts val="4"/>
                        </a:spcBef>
                        <a:tabLst/>
                      </a:pPr>
                      <a:r>
                        <a:rPr sz="1000" kern="0" spc="10" dirty="0">
                          <a:solidFill>
                            <a:srgbClr val="000000">
                              <a:alpha val="100000"/>
                            </a:srgbClr>
                          </a:solidFill>
                          <a:latin typeface="Times New Roman"/>
                          <a:ea typeface="Times New Roman"/>
                          <a:cs typeface="Times New Roman"/>
                        </a:rPr>
                        <a:t>T0808</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70">
                <a:tc>
                  <a:txBody>
                    <a:bodyPr/>
                    <a:lstStyle/>
                    <a:p>
                      <a:pPr algn="l" rtl="0" eaLnBrk="0">
                        <a:lnSpc>
                          <a:spcPct val="130000"/>
                        </a:lnSpc>
                        <a:tabLst/>
                      </a:pPr>
                      <a:endParaRPr lang="Arial" altLang="Arial" sz="300" dirty="0"/>
                    </a:p>
                    <a:p>
                      <a:pPr marL="76200" algn="l" rtl="0" eaLnBrk="0">
                        <a:lnSpc>
                          <a:spcPts val="1379"/>
                        </a:lnSpc>
                        <a:spcBef>
                          <a:spcPts val="1"/>
                        </a:spcBef>
                        <a:tabLst/>
                      </a:pPr>
                      <a:r>
                        <a:rPr sz="1000" kern="0" spc="60" dirty="0">
                          <a:solidFill>
                            <a:srgbClr val="000000">
                              <a:alpha val="100000"/>
                            </a:srgbClr>
                          </a:solidFill>
                          <a:latin typeface="SimSun"/>
                          <a:ea typeface="SimSun"/>
                          <a:cs typeface="SimSun"/>
                        </a:rPr>
                        <a:t>制作人</a:t>
                      </a:r>
                      <a:r>
                        <a:rPr sz="1000" kern="0" spc="-23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prepared</a:t>
                      </a:r>
                      <a:r>
                        <a:rPr sz="1000" kern="0" spc="6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by</a:t>
                      </a:r>
                      <a:r>
                        <a:rPr sz="1000" kern="0" spc="6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76200" algn="l" rtl="0" eaLnBrk="0">
                        <a:lnSpc>
                          <a:spcPct val="99000"/>
                        </a:lnSpc>
                        <a:spcBef>
                          <a:spcPts val="5"/>
                        </a:spcBef>
                        <a:tabLst/>
                      </a:pPr>
                      <a:r>
                        <a:rPr sz="1000" kern="0" spc="10" dirty="0">
                          <a:solidFill>
                            <a:srgbClr val="000000">
                              <a:alpha val="100000"/>
                            </a:srgbClr>
                          </a:solidFill>
                          <a:latin typeface="SimSun"/>
                          <a:ea typeface="SimSun"/>
                          <a:cs typeface="SimSun"/>
                        </a:rPr>
                        <a:t>张芳</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0000"/>
                        </a:lnSpc>
                        <a:tabLst/>
                      </a:pPr>
                      <a:endParaRPr lang="Arial" altLang="Arial" sz="300" dirty="0"/>
                    </a:p>
                    <a:p>
                      <a:pPr marL="76835" algn="l" rtl="0" eaLnBrk="0">
                        <a:lnSpc>
                          <a:spcPts val="1379"/>
                        </a:lnSpc>
                        <a:spcBef>
                          <a:spcPts val="1"/>
                        </a:spcBef>
                        <a:tabLst/>
                      </a:pPr>
                      <a:r>
                        <a:rPr sz="1000" kern="0" spc="50" dirty="0">
                          <a:solidFill>
                            <a:srgbClr val="000000">
                              <a:alpha val="100000"/>
                            </a:srgbClr>
                          </a:solidFill>
                          <a:latin typeface="SimSun"/>
                          <a:ea typeface="SimSun"/>
                          <a:cs typeface="SimSun"/>
                        </a:rPr>
                        <a:t>审核人</a:t>
                      </a:r>
                      <a:r>
                        <a:rPr sz="1000" kern="0" spc="-20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reviewed</a:t>
                      </a:r>
                      <a:r>
                        <a:rPr sz="1000" kern="0" spc="5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by</a:t>
                      </a:r>
                      <a:r>
                        <a:rPr sz="1000" kern="0" spc="5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4000"/>
                        </a:lnSpc>
                        <a:tabLst/>
                      </a:pPr>
                      <a:endParaRPr lang="Arial" altLang="Arial" sz="500" dirty="0"/>
                    </a:p>
                    <a:p>
                      <a:pPr marL="76200" algn="l" rtl="0" eaLnBrk="0">
                        <a:lnSpc>
                          <a:spcPct val="100000"/>
                        </a:lnSpc>
                        <a:tabLst/>
                      </a:pPr>
                      <a:r>
                        <a:rPr sz="1000" kern="0" spc="10" dirty="0">
                          <a:solidFill>
                            <a:srgbClr val="000000">
                              <a:alpha val="100000"/>
                            </a:srgbClr>
                          </a:solidFill>
                          <a:latin typeface="SimSun"/>
                          <a:ea typeface="SimSun"/>
                          <a:cs typeface="SimSun"/>
                        </a:rPr>
                        <a:t>张三</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70">
                <a:tc>
                  <a:txBody>
                    <a:bodyPr/>
                    <a:lstStyle/>
                    <a:p>
                      <a:pPr algn="l" rtl="0" eaLnBrk="0">
                        <a:lnSpc>
                          <a:spcPct val="130000"/>
                        </a:lnSpc>
                        <a:tabLst/>
                      </a:pPr>
                      <a:endParaRPr lang="Arial" altLang="Arial" sz="300" dirty="0"/>
                    </a:p>
                    <a:p>
                      <a:pPr marL="76835" algn="l" rtl="0" eaLnBrk="0">
                        <a:lnSpc>
                          <a:spcPts val="1379"/>
                        </a:lnSpc>
                        <a:spcBef>
                          <a:spcPts val="1"/>
                        </a:spcBef>
                        <a:tabLst/>
                      </a:pPr>
                      <a:r>
                        <a:rPr sz="1000" kern="0" spc="70" dirty="0">
                          <a:solidFill>
                            <a:srgbClr val="000000">
                              <a:alpha val="100000"/>
                            </a:srgbClr>
                          </a:solidFill>
                          <a:latin typeface="SimSun"/>
                          <a:ea typeface="SimSun"/>
                          <a:cs typeface="SimSun"/>
                        </a:rPr>
                        <a:t>项目经理</a:t>
                      </a:r>
                      <a:r>
                        <a:rPr sz="1000" kern="0" spc="-24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project</a:t>
                      </a:r>
                      <a:r>
                        <a:rPr sz="1000" kern="0" spc="7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Times New Roman"/>
                          <a:ea typeface="Times New Roman"/>
                          <a:cs typeface="Times New Roman"/>
                        </a:rPr>
                        <a:t>manager</a:t>
                      </a:r>
                      <a:r>
                        <a:rPr sz="1000" kern="0" spc="7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76200" algn="l" rtl="0" eaLnBrk="0">
                        <a:lnSpc>
                          <a:spcPct val="100000"/>
                        </a:lnSpc>
                        <a:tabLst/>
                      </a:pPr>
                      <a:r>
                        <a:rPr sz="1000" kern="0" spc="10" dirty="0">
                          <a:solidFill>
                            <a:srgbClr val="000000">
                              <a:alpha val="100000"/>
                            </a:srgbClr>
                          </a:solidFill>
                          <a:latin typeface="SimSun"/>
                          <a:ea typeface="SimSun"/>
                          <a:cs typeface="SimSun"/>
                        </a:rPr>
                        <a:t>张三</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0000"/>
                        </a:lnSpc>
                        <a:tabLst/>
                      </a:pPr>
                      <a:endParaRPr lang="Arial" altLang="Arial" sz="300" dirty="0"/>
                    </a:p>
                    <a:p>
                      <a:pPr marL="73025" algn="l" rtl="0" eaLnBrk="0">
                        <a:lnSpc>
                          <a:spcPts val="1379"/>
                        </a:lnSpc>
                        <a:spcBef>
                          <a:spcPts val="1"/>
                        </a:spcBef>
                        <a:tabLst/>
                      </a:pPr>
                      <a:r>
                        <a:rPr sz="1000" kern="0" spc="30" dirty="0">
                          <a:solidFill>
                            <a:srgbClr val="000000">
                              <a:alpha val="100000"/>
                            </a:srgbClr>
                          </a:solidFill>
                          <a:latin typeface="SimSun"/>
                          <a:ea typeface="SimSun"/>
                          <a:cs typeface="SimSun"/>
                        </a:rPr>
                        <a:t>制作日期</a:t>
                      </a:r>
                      <a:r>
                        <a:rPr sz="1000" kern="0" spc="-180" dirty="0">
                          <a:solidFill>
                            <a:srgbClr val="000000">
                              <a:alpha val="100000"/>
                            </a:srgbClr>
                          </a:solidFill>
                          <a:latin typeface="SimSun"/>
                          <a:ea typeface="SimSun"/>
                          <a:cs typeface="SimSun"/>
                        </a:rPr>
                        <a:t> </a:t>
                      </a:r>
                      <a:r>
                        <a:rPr sz="1000" kern="0" spc="0" dirty="0">
                          <a:solidFill>
                            <a:srgbClr val="000000">
                              <a:alpha val="100000"/>
                            </a:srgbClr>
                          </a:solidFill>
                          <a:latin typeface="Times New Roman"/>
                          <a:ea typeface="Times New Roman"/>
                          <a:cs typeface="Times New Roman"/>
                        </a:rPr>
                        <a:t>data</a:t>
                      </a:r>
                      <a:r>
                        <a:rPr sz="1000" kern="0" spc="3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13000"/>
                        </a:lnSpc>
                        <a:tabLst/>
                      </a:pPr>
                      <a:endParaRPr lang="Arial" altLang="Arial" sz="600" dirty="0"/>
                    </a:p>
                    <a:p>
                      <a:pPr marL="71119" algn="l" rtl="0" eaLnBrk="0">
                        <a:lnSpc>
                          <a:spcPct val="79000"/>
                        </a:lnSpc>
                        <a:spcBef>
                          <a:spcPts val="5"/>
                        </a:spcBef>
                        <a:tabLst/>
                      </a:pPr>
                      <a:r>
                        <a:rPr sz="1000" kern="0" spc="10" dirty="0">
                          <a:solidFill>
                            <a:srgbClr val="000000">
                              <a:alpha val="100000"/>
                            </a:srgbClr>
                          </a:solidFill>
                          <a:latin typeface="Times New Roman"/>
                          <a:ea typeface="Times New Roman"/>
                          <a:cs typeface="Times New Roman"/>
                        </a:rPr>
                        <a:t>2005-7-10</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69">
                <a:tc gridSpan="6">
                  <a:txBody>
                    <a:bodyPr/>
                    <a:lstStyle/>
                    <a:p>
                      <a:pPr algn="l" rtl="0" eaLnBrk="0">
                        <a:lnSpc>
                          <a:spcPct val="104000"/>
                        </a:lnSpc>
                        <a:tabLst/>
                      </a:pPr>
                      <a:endParaRPr lang="Arial" altLang="Arial" sz="500" dirty="0"/>
                    </a:p>
                    <a:p>
                      <a:pPr marL="78739" algn="l" rtl="0" eaLnBrk="0">
                        <a:lnSpc>
                          <a:spcPct val="96000"/>
                        </a:lnSpc>
                        <a:tabLst/>
                      </a:pPr>
                      <a:r>
                        <a:rPr sz="1000" kern="0" spc="80" dirty="0">
                          <a:ln w="2667" cap="flat" cmpd="sng">
                            <a:solidFill>
                              <a:srgbClr val="000000">
                                <a:alpha val="100000"/>
                              </a:srgbClr>
                            </a:solidFill>
                            <a:prstDash val="solid"/>
                            <a:miter lim="1"/>
                          </a:ln>
                          <a:solidFill>
                            <a:srgbClr val="000000">
                              <a:alpha val="100000"/>
                            </a:srgbClr>
                          </a:solidFill>
                          <a:latin typeface="SimSun"/>
                          <a:ea typeface="SimSun"/>
                          <a:cs typeface="SimSun"/>
                        </a:rPr>
                        <a:t>二、项目沟通计划</a:t>
                      </a:r>
                      <a:r>
                        <a:rPr sz="1000" kern="0" spc="8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II</a:t>
                      </a:r>
                      <a:r>
                        <a:rPr sz="1000" b="1" kern="0" spc="80" dirty="0">
                          <a:solidFill>
                            <a:srgbClr val="000000">
                              <a:alpha val="100000"/>
                            </a:srgbClr>
                          </a:solidFill>
                          <a:latin typeface="Times New Roman"/>
                          <a:ea typeface="Times New Roman"/>
                          <a:cs typeface="Times New Roman"/>
                        </a:rPr>
                        <a:t>.</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Project</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Communication</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Plan</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2">
                  <a:txBody>
                    <a:bodyPr/>
                    <a:lstStyle/>
                    <a:p>
                      <a:pPr algn="l" rtl="0" eaLnBrk="0">
                        <a:lnSpc>
                          <a:spcPct val="107000"/>
                        </a:lnSpc>
                        <a:tabLst/>
                      </a:pPr>
                      <a:endParaRPr lang="Arial" altLang="Arial" sz="700" dirty="0"/>
                    </a:p>
                    <a:p>
                      <a:pPr marL="76835" algn="l" rtl="0" eaLnBrk="0">
                        <a:lnSpc>
                          <a:spcPts val="1379"/>
                        </a:lnSpc>
                        <a:spcBef>
                          <a:spcPts val="2"/>
                        </a:spcBef>
                        <a:tabLst/>
                      </a:pPr>
                      <a:r>
                        <a:rPr sz="1000" kern="0" spc="70" dirty="0">
                          <a:solidFill>
                            <a:srgbClr val="000000">
                              <a:alpha val="100000"/>
                            </a:srgbClr>
                          </a:solidFill>
                          <a:latin typeface="SimSun"/>
                          <a:ea typeface="SimSun"/>
                          <a:cs typeface="SimSun"/>
                        </a:rPr>
                        <a:t>利益干系人 </a:t>
                      </a:r>
                      <a:r>
                        <a:rPr sz="1000" kern="0" spc="0" dirty="0">
                          <a:solidFill>
                            <a:srgbClr val="000000">
                              <a:alpha val="100000"/>
                            </a:srgbClr>
                          </a:solidFill>
                          <a:latin typeface="Times New Roman"/>
                          <a:ea typeface="Times New Roman"/>
                          <a:cs typeface="Times New Roman"/>
                        </a:rPr>
                        <a:t>stakeholders</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200" dirty="0"/>
                    </a:p>
                    <a:p>
                      <a:pPr marL="73025" algn="l" rtl="0" eaLnBrk="0">
                        <a:lnSpc>
                          <a:spcPct val="87000"/>
                        </a:lnSpc>
                        <a:spcBef>
                          <a:spcPts val="1"/>
                        </a:spcBef>
                        <a:tabLst/>
                      </a:pPr>
                      <a:r>
                        <a:rPr sz="1000" kern="0" spc="30" dirty="0">
                          <a:solidFill>
                            <a:srgbClr val="000000">
                              <a:alpha val="100000"/>
                            </a:srgbClr>
                          </a:solidFill>
                          <a:latin typeface="SimSun"/>
                          <a:ea typeface="SimSun"/>
                          <a:cs typeface="SimSun"/>
                        </a:rPr>
                        <a:t>所需信息</a:t>
                      </a:r>
                      <a:endParaRPr lang="SimSun" altLang="SimSun" sz="1000" dirty="0"/>
                    </a:p>
                    <a:p>
                      <a:pPr marL="71755" algn="l" rtl="0" eaLnBrk="0">
                        <a:lnSpc>
                          <a:spcPts val="1734"/>
                        </a:lnSpc>
                        <a:tabLst/>
                      </a:pPr>
                      <a:r>
                        <a:rPr sz="1000" kern="0" spc="10" dirty="0">
                          <a:solidFill>
                            <a:srgbClr val="000000">
                              <a:alpha val="100000"/>
                            </a:srgbClr>
                          </a:solidFill>
                          <a:latin typeface="Times New Roman"/>
                          <a:ea typeface="Times New Roman"/>
                          <a:cs typeface="Times New Roman"/>
                        </a:rPr>
                        <a:t>Info needed</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5000"/>
                        </a:lnSpc>
                        <a:tabLst/>
                      </a:pPr>
                      <a:endParaRPr lang="Arial" altLang="Arial" sz="200" dirty="0"/>
                    </a:p>
                    <a:p>
                      <a:pPr marL="73660" algn="l" rtl="0" eaLnBrk="0">
                        <a:lnSpc>
                          <a:spcPct val="99000"/>
                        </a:lnSpc>
                        <a:spcBef>
                          <a:spcPts val="1"/>
                        </a:spcBef>
                        <a:tabLst/>
                      </a:pPr>
                      <a:r>
                        <a:rPr sz="1000" kern="0" spc="20" dirty="0">
                          <a:solidFill>
                            <a:srgbClr val="000000">
                              <a:alpha val="100000"/>
                            </a:srgbClr>
                          </a:solidFill>
                          <a:latin typeface="SimSun"/>
                          <a:ea typeface="SimSun"/>
                          <a:cs typeface="SimSun"/>
                        </a:rPr>
                        <a:t>频率</a:t>
                      </a:r>
                      <a:endParaRPr lang="SimSun" altLang="SimSun" sz="1000" dirty="0"/>
                    </a:p>
                    <a:p>
                      <a:pPr algn="l" rtl="0" eaLnBrk="0">
                        <a:lnSpc>
                          <a:spcPct val="119000"/>
                        </a:lnSpc>
                        <a:tabLst/>
                      </a:pPr>
                      <a:endParaRPr lang="Arial" altLang="Arial" sz="400" dirty="0"/>
                    </a:p>
                    <a:p>
                      <a:pPr marL="70485" algn="l" rtl="0" eaLnBrk="0">
                        <a:lnSpc>
                          <a:spcPct val="79000"/>
                        </a:lnSpc>
                        <a:spcBef>
                          <a:spcPts val="4"/>
                        </a:spcBef>
                        <a:tabLst/>
                      </a:pPr>
                      <a:r>
                        <a:rPr sz="1000" kern="0" spc="10" dirty="0">
                          <a:solidFill>
                            <a:srgbClr val="000000">
                              <a:alpha val="100000"/>
                            </a:srgbClr>
                          </a:solidFill>
                          <a:latin typeface="Times New Roman"/>
                          <a:ea typeface="Times New Roman"/>
                          <a:cs typeface="Times New Roman"/>
                        </a:rPr>
                        <a:t>Frequency</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200" dirty="0"/>
                    </a:p>
                    <a:p>
                      <a:pPr marL="73660" algn="l" rtl="0" eaLnBrk="0">
                        <a:lnSpc>
                          <a:spcPct val="87000"/>
                        </a:lnSpc>
                        <a:spcBef>
                          <a:spcPts val="1"/>
                        </a:spcBef>
                        <a:tabLst/>
                      </a:pPr>
                      <a:r>
                        <a:rPr sz="1000" kern="0" spc="20" dirty="0">
                          <a:solidFill>
                            <a:srgbClr val="000000">
                              <a:alpha val="100000"/>
                            </a:srgbClr>
                          </a:solidFill>
                          <a:latin typeface="SimSun"/>
                          <a:ea typeface="SimSun"/>
                          <a:cs typeface="SimSun"/>
                        </a:rPr>
                        <a:t>方法</a:t>
                      </a:r>
                      <a:endParaRPr lang="SimSun" altLang="SimSun" sz="1000" dirty="0"/>
                    </a:p>
                    <a:p>
                      <a:pPr marL="70485" algn="l" rtl="0" eaLnBrk="0">
                        <a:lnSpc>
                          <a:spcPts val="1425"/>
                        </a:lnSpc>
                        <a:tabLst/>
                      </a:pPr>
                      <a:r>
                        <a:rPr sz="1000" kern="0" spc="10" dirty="0">
                          <a:solidFill>
                            <a:srgbClr val="000000">
                              <a:alpha val="100000"/>
                            </a:srgbClr>
                          </a:solidFill>
                          <a:latin typeface="Times New Roman"/>
                          <a:ea typeface="Times New Roman"/>
                          <a:cs typeface="Times New Roman"/>
                        </a:rPr>
                        <a:t>Means</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17000"/>
                        </a:lnSpc>
                        <a:tabLst/>
                      </a:pPr>
                      <a:endParaRPr lang="Arial" altLang="Arial" sz="200" dirty="0"/>
                    </a:p>
                    <a:p>
                      <a:pPr marL="74930" algn="l" rtl="0" eaLnBrk="0">
                        <a:lnSpc>
                          <a:spcPct val="87000"/>
                        </a:lnSpc>
                        <a:spcBef>
                          <a:spcPts val="1"/>
                        </a:spcBef>
                        <a:tabLst/>
                      </a:pPr>
                      <a:r>
                        <a:rPr sz="1000" kern="0" spc="20" dirty="0">
                          <a:solidFill>
                            <a:srgbClr val="000000">
                              <a:alpha val="100000"/>
                            </a:srgbClr>
                          </a:solidFill>
                          <a:latin typeface="SimSun"/>
                          <a:ea typeface="SimSun"/>
                          <a:cs typeface="SimSun"/>
                        </a:rPr>
                        <a:t>责任人</a:t>
                      </a:r>
                      <a:endParaRPr lang="SimSun" altLang="SimSun" sz="1000" dirty="0"/>
                    </a:p>
                    <a:p>
                      <a:pPr marL="73025" algn="l" rtl="0" eaLnBrk="0">
                        <a:lnSpc>
                          <a:spcPts val="1426"/>
                        </a:lnSpc>
                        <a:tabLst/>
                      </a:pPr>
                      <a:r>
                        <a:rPr sz="1000" kern="0" spc="10" dirty="0">
                          <a:solidFill>
                            <a:srgbClr val="000000">
                              <a:alpha val="100000"/>
                            </a:srgbClr>
                          </a:solidFill>
                          <a:latin typeface="Times New Roman"/>
                          <a:ea typeface="Times New Roman"/>
                          <a:cs typeface="Times New Roman"/>
                        </a:rPr>
                        <a:t>Owner</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70">
                <a:tc gridSpan="2">
                  <a:txBody>
                    <a:bodyPr/>
                    <a:lstStyle/>
                    <a:p>
                      <a:pPr algn="l" rtl="0" eaLnBrk="0">
                        <a:lnSpc>
                          <a:spcPct val="104000"/>
                        </a:lnSpc>
                        <a:tabLst/>
                      </a:pPr>
                      <a:endParaRPr lang="Arial" altLang="Arial" sz="500" dirty="0"/>
                    </a:p>
                    <a:p>
                      <a:pPr marL="80010" algn="l" rtl="0" eaLnBrk="0">
                        <a:lnSpc>
                          <a:spcPct val="96000"/>
                        </a:lnSpc>
                        <a:spcBef>
                          <a:spcPts val="3"/>
                        </a:spcBef>
                        <a:tabLst/>
                      </a:pPr>
                      <a:r>
                        <a:rPr sz="1000" kern="0" spc="0" dirty="0">
                          <a:solidFill>
                            <a:srgbClr val="000000">
                              <a:alpha val="100000"/>
                            </a:srgbClr>
                          </a:solidFill>
                          <a:latin typeface="Times New Roman"/>
                          <a:ea typeface="Times New Roman"/>
                          <a:cs typeface="Times New Roman"/>
                        </a:rPr>
                        <a:t>Sponsor</a:t>
                      </a:r>
                      <a:r>
                        <a:rPr sz="1000" kern="0" spc="40" dirty="0">
                          <a:solidFill>
                            <a:srgbClr val="000000">
                              <a:alpha val="100000"/>
                            </a:srgbClr>
                          </a:solidFill>
                          <a:latin typeface="Times New Roman"/>
                          <a:ea typeface="Times New Roman"/>
                          <a:cs typeface="Times New Roman"/>
                        </a:rPr>
                        <a:t>  </a:t>
                      </a:r>
                      <a:r>
                        <a:rPr sz="1000" kern="0" spc="60" dirty="0">
                          <a:solidFill>
                            <a:srgbClr val="000000">
                              <a:alpha val="100000"/>
                            </a:srgbClr>
                          </a:solidFill>
                          <a:latin typeface="SimSun"/>
                          <a:ea typeface="SimSun"/>
                          <a:cs typeface="SimSun"/>
                        </a:rPr>
                        <a:t>李四</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500" dirty="0"/>
                    </a:p>
                    <a:p>
                      <a:pPr marL="78105" algn="l" rtl="0" eaLnBrk="0">
                        <a:lnSpc>
                          <a:spcPct val="99000"/>
                        </a:lnSpc>
                        <a:spcBef>
                          <a:spcPts val="5"/>
                        </a:spcBef>
                        <a:tabLst/>
                      </a:pPr>
                      <a:r>
                        <a:rPr sz="1000" kern="0" spc="20" dirty="0">
                          <a:solidFill>
                            <a:srgbClr val="000000">
                              <a:alpha val="100000"/>
                            </a:srgbClr>
                          </a:solidFill>
                          <a:latin typeface="SimSun"/>
                          <a:ea typeface="SimSun"/>
                          <a:cs typeface="SimSun"/>
                        </a:rPr>
                        <a:t>总体进展</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73025" algn="l" rtl="0" eaLnBrk="0">
                        <a:lnSpc>
                          <a:spcPct val="99000"/>
                        </a:lnSpc>
                        <a:spcBef>
                          <a:spcPts val="4"/>
                        </a:spcBef>
                        <a:tabLst/>
                      </a:pPr>
                      <a:r>
                        <a:rPr sz="1000" kern="0" spc="20" dirty="0">
                          <a:solidFill>
                            <a:srgbClr val="000000">
                              <a:alpha val="100000"/>
                            </a:srgbClr>
                          </a:solidFill>
                          <a:latin typeface="SimSun"/>
                          <a:ea typeface="SimSun"/>
                          <a:cs typeface="SimSun"/>
                        </a:rPr>
                        <a:t>每日</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88264" algn="l" rtl="0" eaLnBrk="0">
                        <a:lnSpc>
                          <a:spcPct val="100000"/>
                        </a:lnSpc>
                        <a:spcBef>
                          <a:spcPts val="3"/>
                        </a:spcBef>
                        <a:tabLst/>
                      </a:pPr>
                      <a:r>
                        <a:rPr sz="1000" kern="0" spc="30" dirty="0">
                          <a:solidFill>
                            <a:srgbClr val="000000">
                              <a:alpha val="100000"/>
                            </a:srgbClr>
                          </a:solidFill>
                          <a:latin typeface="SimSun"/>
                          <a:ea typeface="SimSun"/>
                          <a:cs typeface="SimSun"/>
                        </a:rPr>
                        <a:t>电话</a:t>
                      </a:r>
                      <a:r>
                        <a:rPr sz="1000" kern="0" spc="3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Times New Roman"/>
                          <a:ea typeface="Times New Roman"/>
                          <a:cs typeface="Times New Roman"/>
                        </a:rPr>
                        <a:t>EMAIL</a:t>
                      </a:r>
                      <a:endParaRPr lang="Times New Roman" altLang="Times New Roma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76200" algn="l" rtl="0" eaLnBrk="0">
                        <a:lnSpc>
                          <a:spcPct val="100000"/>
                        </a:lnSpc>
                        <a:spcBef>
                          <a:spcPts val="3"/>
                        </a:spcBef>
                        <a:tabLst/>
                      </a:pPr>
                      <a:r>
                        <a:rPr sz="1000" kern="0" spc="10" dirty="0">
                          <a:solidFill>
                            <a:srgbClr val="000000">
                              <a:alpha val="100000"/>
                            </a:srgbClr>
                          </a:solidFill>
                          <a:latin typeface="SimSun"/>
                          <a:ea typeface="SimSun"/>
                          <a:cs typeface="SimSun"/>
                        </a:rPr>
                        <a:t>张三</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70">
                <a:tc gridSpan="2">
                  <a:txBody>
                    <a:bodyPr/>
                    <a:lstStyle/>
                    <a:p>
                      <a:pPr algn="l" rtl="0" eaLnBrk="0">
                        <a:lnSpc>
                          <a:spcPct val="105000"/>
                        </a:lnSpc>
                        <a:tabLst/>
                      </a:pPr>
                      <a:endParaRPr lang="Arial" altLang="Arial" sz="500" dirty="0"/>
                    </a:p>
                    <a:p>
                      <a:pPr marL="77469" algn="l" rtl="0" eaLnBrk="0">
                        <a:lnSpc>
                          <a:spcPct val="99000"/>
                        </a:lnSpc>
                        <a:spcBef>
                          <a:spcPts val="2"/>
                        </a:spcBef>
                        <a:tabLst/>
                      </a:pPr>
                      <a:r>
                        <a:rPr sz="1000" kern="0" spc="20" dirty="0">
                          <a:solidFill>
                            <a:srgbClr val="000000">
                              <a:alpha val="100000"/>
                            </a:srgbClr>
                          </a:solidFill>
                          <a:latin typeface="SimSun"/>
                          <a:ea typeface="SimSun"/>
                          <a:cs typeface="SimSun"/>
                        </a:rPr>
                        <a:t>客户</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500" dirty="0"/>
                    </a:p>
                    <a:p>
                      <a:pPr marL="73025" algn="l" rtl="0" eaLnBrk="0">
                        <a:lnSpc>
                          <a:spcPct val="99000"/>
                        </a:lnSpc>
                        <a:spcBef>
                          <a:spcPts val="2"/>
                        </a:spcBef>
                        <a:tabLst/>
                      </a:pPr>
                      <a:r>
                        <a:rPr sz="1000" kern="0" spc="30" dirty="0">
                          <a:solidFill>
                            <a:srgbClr val="000000">
                              <a:alpha val="100000"/>
                            </a:srgbClr>
                          </a:solidFill>
                          <a:latin typeface="SimSun"/>
                          <a:ea typeface="SimSun"/>
                          <a:cs typeface="SimSun"/>
                        </a:rPr>
                        <a:t>行程安排</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73025" algn="l" rtl="0" eaLnBrk="0">
                        <a:lnSpc>
                          <a:spcPct val="99000"/>
                        </a:lnSpc>
                        <a:spcBef>
                          <a:spcPts val="4"/>
                        </a:spcBef>
                        <a:tabLst/>
                      </a:pPr>
                      <a:r>
                        <a:rPr sz="1000" kern="0" spc="20" dirty="0">
                          <a:solidFill>
                            <a:srgbClr val="000000">
                              <a:alpha val="100000"/>
                            </a:srgbClr>
                          </a:solidFill>
                          <a:latin typeface="SimSun"/>
                          <a:ea typeface="SimSun"/>
                          <a:cs typeface="SimSun"/>
                        </a:rPr>
                        <a:t>每日</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1000"/>
                        </a:lnSpc>
                        <a:tabLst/>
                      </a:pPr>
                      <a:endParaRPr lang="Arial" altLang="Arial" sz="300" dirty="0"/>
                    </a:p>
                    <a:p>
                      <a:pPr marL="88264" algn="l" rtl="0" eaLnBrk="0">
                        <a:lnSpc>
                          <a:spcPts val="1379"/>
                        </a:lnSpc>
                        <a:tabLst/>
                      </a:pPr>
                      <a:r>
                        <a:rPr sz="1000" kern="0" spc="0" dirty="0">
                          <a:solidFill>
                            <a:srgbClr val="000000">
                              <a:alpha val="100000"/>
                            </a:srgbClr>
                          </a:solidFill>
                          <a:latin typeface="SimSun"/>
                          <a:ea typeface="SimSun"/>
                          <a:cs typeface="SimSun"/>
                        </a:rPr>
                        <a:t>电话</a:t>
                      </a:r>
                      <a:r>
                        <a:rPr sz="1000" kern="0" spc="0" dirty="0">
                          <a:solidFill>
                            <a:srgbClr val="000000">
                              <a:alpha val="100000"/>
                            </a:srgbClr>
                          </a:solidFill>
                          <a:latin typeface="Times New Roman"/>
                          <a:ea typeface="Times New Roman"/>
                          <a:cs typeface="Times New Roman"/>
                        </a:rPr>
                        <a:t>/</a:t>
                      </a:r>
                      <a:r>
                        <a:rPr sz="1000" kern="0" spc="0" dirty="0">
                          <a:solidFill>
                            <a:srgbClr val="000000">
                              <a:alpha val="100000"/>
                            </a:srgbClr>
                          </a:solidFill>
                          <a:latin typeface="SimSun"/>
                          <a:ea typeface="SimSun"/>
                          <a:cs typeface="SimSun"/>
                        </a:rPr>
                        <a:t>口头</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500" dirty="0"/>
                    </a:p>
                    <a:p>
                      <a:pPr marL="74930" algn="l" rtl="0" eaLnBrk="0">
                        <a:lnSpc>
                          <a:spcPts val="1238"/>
                        </a:lnSpc>
                        <a:spcBef>
                          <a:spcPts val="1"/>
                        </a:spcBef>
                        <a:tabLst/>
                      </a:pPr>
                      <a:r>
                        <a:rPr sz="1000" kern="0" spc="10" dirty="0">
                          <a:solidFill>
                            <a:srgbClr val="000000">
                              <a:alpha val="100000"/>
                            </a:srgbClr>
                          </a:solidFill>
                          <a:latin typeface="SimSun"/>
                          <a:ea typeface="SimSun"/>
                          <a:cs typeface="SimSun"/>
                        </a:rPr>
                        <a:t>王五</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69">
                <a:tc gridSpan="2">
                  <a:txBody>
                    <a:bodyPr/>
                    <a:lstStyle/>
                    <a:p>
                      <a:pPr algn="l" rtl="0" eaLnBrk="0">
                        <a:lnSpc>
                          <a:spcPct val="105000"/>
                        </a:lnSpc>
                        <a:tabLst/>
                      </a:pPr>
                      <a:endParaRPr lang="Arial" altLang="Arial" sz="500" dirty="0"/>
                    </a:p>
                    <a:p>
                      <a:pPr marL="76835" algn="l" rtl="0" eaLnBrk="0">
                        <a:lnSpc>
                          <a:spcPct val="99000"/>
                        </a:lnSpc>
                        <a:spcBef>
                          <a:spcPts val="2"/>
                        </a:spcBef>
                        <a:tabLst/>
                      </a:pPr>
                      <a:r>
                        <a:rPr sz="1000" kern="0" spc="40" dirty="0">
                          <a:solidFill>
                            <a:srgbClr val="000000">
                              <a:alpha val="100000"/>
                            </a:srgbClr>
                          </a:solidFill>
                          <a:latin typeface="SimSun"/>
                          <a:ea typeface="SimSun"/>
                          <a:cs typeface="SimSun"/>
                        </a:rPr>
                        <a:t>项目核心成员</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500" dirty="0"/>
                    </a:p>
                    <a:p>
                      <a:pPr marL="75564" algn="l" rtl="0" eaLnBrk="0">
                        <a:lnSpc>
                          <a:spcPct val="99000"/>
                        </a:lnSpc>
                        <a:spcBef>
                          <a:spcPts val="2"/>
                        </a:spcBef>
                        <a:tabLst/>
                      </a:pPr>
                      <a:r>
                        <a:rPr sz="1000" kern="0" spc="30" dirty="0">
                          <a:solidFill>
                            <a:srgbClr val="000000">
                              <a:alpha val="100000"/>
                            </a:srgbClr>
                          </a:solidFill>
                          <a:latin typeface="SimSun"/>
                          <a:ea typeface="SimSun"/>
                          <a:cs typeface="SimSun"/>
                        </a:rPr>
                        <a:t>关键进展</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73025" algn="l" rtl="0" eaLnBrk="0">
                        <a:lnSpc>
                          <a:spcPct val="99000"/>
                        </a:lnSpc>
                        <a:spcBef>
                          <a:spcPts val="4"/>
                        </a:spcBef>
                        <a:tabLst/>
                      </a:pPr>
                      <a:r>
                        <a:rPr sz="1000" kern="0" spc="30" dirty="0">
                          <a:solidFill>
                            <a:srgbClr val="000000">
                              <a:alpha val="100000"/>
                            </a:srgbClr>
                          </a:solidFill>
                          <a:latin typeface="SimSun"/>
                          <a:ea typeface="SimSun"/>
                          <a:cs typeface="SimSun"/>
                        </a:rPr>
                        <a:t>每两日</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500" dirty="0"/>
                    </a:p>
                    <a:p>
                      <a:pPr marL="73660" algn="l" rtl="0" eaLnBrk="0">
                        <a:lnSpc>
                          <a:spcPct val="98000"/>
                        </a:lnSpc>
                        <a:spcBef>
                          <a:spcPts val="6"/>
                        </a:spcBef>
                        <a:tabLst/>
                      </a:pPr>
                      <a:r>
                        <a:rPr sz="1000" kern="0" spc="30" dirty="0">
                          <a:solidFill>
                            <a:srgbClr val="000000">
                              <a:alpha val="100000"/>
                            </a:srgbClr>
                          </a:solidFill>
                          <a:latin typeface="SimSun"/>
                          <a:ea typeface="SimSun"/>
                          <a:cs typeface="SimSun"/>
                        </a:rPr>
                        <a:t>项目会议</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500" dirty="0"/>
                    </a:p>
                    <a:p>
                      <a:pPr marL="76200" algn="l" rtl="0" eaLnBrk="0">
                        <a:lnSpc>
                          <a:spcPct val="99000"/>
                        </a:lnSpc>
                        <a:spcBef>
                          <a:spcPts val="2"/>
                        </a:spcBef>
                        <a:tabLst/>
                      </a:pPr>
                      <a:r>
                        <a:rPr sz="1000" kern="0" spc="10" dirty="0">
                          <a:solidFill>
                            <a:srgbClr val="000000">
                              <a:alpha val="100000"/>
                            </a:srgbClr>
                          </a:solidFill>
                          <a:latin typeface="SimSun"/>
                          <a:ea typeface="SimSun"/>
                          <a:cs typeface="SimSun"/>
                        </a:rPr>
                        <a:t>张芳</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69">
                <a:tc gridSpan="2">
                  <a:txBody>
                    <a:bodyPr/>
                    <a:lstStyle/>
                    <a:p>
                      <a:pPr algn="l" rtl="0" eaLnBrk="0">
                        <a:lnSpc>
                          <a:spcPct val="105000"/>
                        </a:lnSpc>
                        <a:tabLst/>
                      </a:pPr>
                      <a:endParaRPr lang="Arial" altLang="Arial" sz="500" dirty="0"/>
                    </a:p>
                    <a:p>
                      <a:pPr marL="76835" algn="l" rtl="0" eaLnBrk="0">
                        <a:lnSpc>
                          <a:spcPct val="99000"/>
                        </a:lnSpc>
                        <a:spcBef>
                          <a:spcPts val="2"/>
                        </a:spcBef>
                        <a:tabLst/>
                      </a:pPr>
                      <a:r>
                        <a:rPr sz="1000" kern="0" spc="40" dirty="0">
                          <a:solidFill>
                            <a:srgbClr val="000000">
                              <a:alpha val="100000"/>
                            </a:srgbClr>
                          </a:solidFill>
                          <a:latin typeface="SimSun"/>
                          <a:ea typeface="SimSun"/>
                          <a:cs typeface="SimSun"/>
                        </a:rPr>
                        <a:t>项目所有成员</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500" dirty="0"/>
                    </a:p>
                    <a:p>
                      <a:pPr marL="78105" algn="l" rtl="0" eaLnBrk="0">
                        <a:lnSpc>
                          <a:spcPct val="99000"/>
                        </a:lnSpc>
                        <a:spcBef>
                          <a:spcPts val="5"/>
                        </a:spcBef>
                        <a:tabLst/>
                      </a:pPr>
                      <a:r>
                        <a:rPr sz="1000" kern="0" spc="20" dirty="0">
                          <a:solidFill>
                            <a:srgbClr val="000000">
                              <a:alpha val="100000"/>
                            </a:srgbClr>
                          </a:solidFill>
                          <a:latin typeface="SimSun"/>
                          <a:ea typeface="SimSun"/>
                          <a:cs typeface="SimSun"/>
                        </a:rPr>
                        <a:t>总体进展</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4000"/>
                        </a:lnSpc>
                        <a:tabLst/>
                      </a:pPr>
                      <a:endParaRPr lang="Arial" altLang="Arial" sz="500" dirty="0"/>
                    </a:p>
                    <a:p>
                      <a:pPr marL="73025" algn="l" rtl="0" eaLnBrk="0">
                        <a:lnSpc>
                          <a:spcPct val="99000"/>
                        </a:lnSpc>
                        <a:spcBef>
                          <a:spcPts val="4"/>
                        </a:spcBef>
                        <a:tabLst/>
                      </a:pPr>
                      <a:r>
                        <a:rPr sz="1000" kern="0" spc="20" dirty="0">
                          <a:solidFill>
                            <a:srgbClr val="000000">
                              <a:alpha val="100000"/>
                            </a:srgbClr>
                          </a:solidFill>
                          <a:latin typeface="SimSun"/>
                          <a:ea typeface="SimSun"/>
                          <a:cs typeface="SimSun"/>
                        </a:rPr>
                        <a:t>每日</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31000"/>
                        </a:lnSpc>
                        <a:tabLst/>
                      </a:pPr>
                      <a:endParaRPr lang="Arial" altLang="Arial" sz="300" dirty="0"/>
                    </a:p>
                    <a:p>
                      <a:pPr marL="73025" algn="l" rtl="0" eaLnBrk="0">
                        <a:lnSpc>
                          <a:spcPts val="1379"/>
                        </a:lnSpc>
                        <a:tabLst/>
                      </a:pPr>
                      <a:r>
                        <a:rPr sz="1000" kern="0" spc="40" dirty="0">
                          <a:solidFill>
                            <a:srgbClr val="000000">
                              <a:alpha val="100000"/>
                            </a:srgbClr>
                          </a:solidFill>
                          <a:latin typeface="SimSun"/>
                          <a:ea typeface="SimSun"/>
                          <a:cs typeface="SimSun"/>
                        </a:rPr>
                        <a:t>会议纪要</a:t>
                      </a:r>
                      <a:r>
                        <a:rPr sz="1000" kern="0" spc="40" dirty="0">
                          <a:solidFill>
                            <a:srgbClr val="000000">
                              <a:alpha val="100000"/>
                            </a:srgbClr>
                          </a:solidFill>
                          <a:latin typeface="Times New Roman"/>
                          <a:ea typeface="Times New Roman"/>
                          <a:cs typeface="Times New Roman"/>
                        </a:rPr>
                        <a:t>/</a:t>
                      </a:r>
                      <a:r>
                        <a:rPr sz="1000" kern="0" spc="40" dirty="0">
                          <a:solidFill>
                            <a:srgbClr val="000000">
                              <a:alpha val="100000"/>
                            </a:srgbClr>
                          </a:solidFill>
                          <a:latin typeface="SimSun"/>
                          <a:ea typeface="SimSun"/>
                          <a:cs typeface="SimSun"/>
                        </a:rPr>
                        <a:t>状态报告</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500" dirty="0"/>
                    </a:p>
                    <a:p>
                      <a:pPr marL="76200" algn="l" rtl="0" eaLnBrk="0">
                        <a:lnSpc>
                          <a:spcPct val="99000"/>
                        </a:lnSpc>
                        <a:spcBef>
                          <a:spcPts val="2"/>
                        </a:spcBef>
                        <a:tabLst/>
                      </a:pPr>
                      <a:r>
                        <a:rPr sz="1000" kern="0" spc="10" dirty="0">
                          <a:solidFill>
                            <a:srgbClr val="000000">
                              <a:alpha val="100000"/>
                            </a:srgbClr>
                          </a:solidFill>
                          <a:latin typeface="SimSun"/>
                          <a:ea typeface="SimSun"/>
                          <a:cs typeface="SimSun"/>
                        </a:rPr>
                        <a:t>张芳</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3370">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7179">
                <a:tc gridSpan="2">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graphicFrame>
        <p:nvGraphicFramePr>
          <p:cNvPr id="60" name="table 60"/>
          <p:cNvGraphicFramePr>
            <a:graphicFrameLocks noGrp="1"/>
          </p:cNvGraphicFramePr>
          <p:nvPr/>
        </p:nvGraphicFramePr>
        <p:xfrm>
          <a:off x="1193241" y="2714625"/>
          <a:ext cx="8994140" cy="792480"/>
        </p:xfrm>
        <a:graphic>
          <a:graphicData uri="http://schemas.openxmlformats.org/drawingml/2006/table">
            <a:tbl>
              <a:tblPr/>
              <a:tblGrid>
                <a:gridCol w="8994140"/>
              </a:tblGrid>
              <a:tr h="786130">
                <a:tc>
                  <a:txBody>
                    <a:bodyPr/>
                    <a:lstStyle/>
                    <a:p>
                      <a:pPr algn="l" rtl="0" eaLnBrk="0">
                        <a:lnSpc>
                          <a:spcPct val="102000"/>
                        </a:lnSpc>
                        <a:tabLst/>
                      </a:pPr>
                      <a:endParaRPr lang="Arial" altLang="Arial" sz="700" dirty="0"/>
                    </a:p>
                    <a:p>
                      <a:pPr marL="3745229" algn="l" rtl="0" eaLnBrk="0">
                        <a:lnSpc>
                          <a:spcPts val="1577"/>
                        </a:lnSpc>
                        <a:spcBef>
                          <a:spcPts val="6"/>
                        </a:spcBef>
                        <a:tabLst/>
                      </a:pPr>
                      <a:r>
                        <a:rPr sz="1300" b="1" kern="0" spc="70" dirty="0">
                          <a:solidFill>
                            <a:srgbClr val="000000">
                              <a:alpha val="100000"/>
                            </a:srgbClr>
                          </a:solidFill>
                          <a:latin typeface="Times New Roman"/>
                          <a:ea typeface="Times New Roman"/>
                          <a:cs typeface="Times New Roman"/>
                        </a:rPr>
                        <a:t>06  </a:t>
                      </a:r>
                      <a:r>
                        <a:rPr sz="1300" kern="0" spc="70" dirty="0">
                          <a:ln w="3556" cap="flat" cmpd="sng">
                            <a:solidFill>
                              <a:srgbClr val="000000">
                                <a:alpha val="100000"/>
                              </a:srgbClr>
                            </a:solidFill>
                            <a:prstDash val="solid"/>
                            <a:miter lim="1"/>
                          </a:ln>
                          <a:solidFill>
                            <a:srgbClr val="000000">
                              <a:alpha val="100000"/>
                            </a:srgbClr>
                          </a:solidFill>
                          <a:latin typeface="SimSun"/>
                          <a:ea typeface="SimSun"/>
                          <a:cs typeface="SimSun"/>
                        </a:rPr>
                        <a:t>项目沟通计划表</a:t>
                      </a:r>
                      <a:endParaRPr lang="SimSun" altLang="SimSun" sz="1300" dirty="0"/>
                    </a:p>
                    <a:p>
                      <a:pPr algn="l" rtl="0" eaLnBrk="0">
                        <a:lnSpc>
                          <a:spcPct val="117000"/>
                        </a:lnSpc>
                        <a:tabLst/>
                      </a:pPr>
                      <a:endParaRPr lang="Arial" altLang="Arial" sz="1000" dirty="0"/>
                    </a:p>
                    <a:p>
                      <a:pPr algn="l" rtl="0" eaLnBrk="0">
                        <a:lnSpc>
                          <a:spcPct val="110000"/>
                        </a:lnSpc>
                        <a:tabLst/>
                      </a:pPr>
                      <a:endParaRPr lang="Arial" altLang="Arial" sz="300" dirty="0"/>
                    </a:p>
                    <a:p>
                      <a:pPr marL="3396615" algn="l" rtl="0" eaLnBrk="0">
                        <a:lnSpc>
                          <a:spcPct val="82000"/>
                        </a:lnSpc>
                        <a:spcBef>
                          <a:spcPts val="3"/>
                        </a:spcBef>
                        <a:tabLst/>
                      </a:pPr>
                      <a:r>
                        <a:rPr sz="1300" b="1" kern="0" spc="50" dirty="0">
                          <a:solidFill>
                            <a:srgbClr val="000000">
                              <a:alpha val="100000"/>
                            </a:srgbClr>
                          </a:solidFill>
                          <a:latin typeface="Times New Roman"/>
                          <a:ea typeface="Times New Roman"/>
                          <a:cs typeface="Times New Roman"/>
                        </a:rPr>
                        <a:t>Project C</a:t>
                      </a:r>
                      <a:r>
                        <a:rPr sz="1300" b="1" kern="0" spc="40" dirty="0">
                          <a:solidFill>
                            <a:srgbClr val="000000">
                              <a:alpha val="100000"/>
                            </a:srgbClr>
                          </a:solidFill>
                          <a:latin typeface="Times New Roman"/>
                          <a:ea typeface="Times New Roman"/>
                          <a:cs typeface="Times New Roman"/>
                        </a:rPr>
                        <a:t>ommunication Plan</a:t>
                      </a:r>
                      <a:endParaRPr lang="Times New Roman" altLang="Times New Roman" sz="1300" dirty="0"/>
                    </a:p>
                  </a:txBody>
                  <a:tcPr marL="0" marR="0" marT="0" marB="0" vert="horz">
                    <a:lnL w="9525" cap="flat" cmpd="sng" algn="ctr">
                      <a:solidFill>
                        <a:srgbClr val="9ACCFF"/>
                      </a:solidFill>
                      <a:prstDash val="solid"/>
                      <a:round/>
                      <a:headEnd type="none" w="med" len="med"/>
                      <a:tailEnd type="none" w="med" len="med"/>
                    </a:lnL>
                    <a:lnR w="6350" cap="flat" cmpd="sng" algn="ctr">
                      <a:solidFill>
                        <a:srgbClr val="9ACCFF"/>
                      </a:solidFill>
                      <a:prstDash val="solid"/>
                      <a:round/>
                      <a:headEnd type="none" w="med" len="med"/>
                      <a:tailEnd type="none" w="med" len="med"/>
                    </a:lnR>
                    <a:lnT w="6350" cap="flat" cmpd="sng" algn="ctr">
                      <a:solidFill>
                        <a:srgbClr val="9ACCFF"/>
                      </a:solidFill>
                      <a:prstDash val="solid"/>
                      <a:round/>
                      <a:headEnd type="none" w="med" len="med"/>
                      <a:tailEnd type="none" w="med" len="med"/>
                    </a:lnT>
                    <a:lnB w="6350" cap="flat" cmpd="sng" algn="ctr">
                      <a:solidFill>
                        <a:srgbClr val="9ACCFF"/>
                      </a:solidFill>
                      <a:prstDash val="solid"/>
                      <a:round/>
                      <a:headEnd type="none" w="med" len="med"/>
                      <a:tailEnd type="none" w="med" len="med"/>
                    </a:lnB>
                    <a:solidFill>
                      <a:srgbClr val="9ACCFF"/>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 name="table 62"/>
          <p:cNvGraphicFramePr>
            <a:graphicFrameLocks noGrp="1"/>
          </p:cNvGraphicFramePr>
          <p:nvPr/>
        </p:nvGraphicFramePr>
        <p:xfrm>
          <a:off x="2525712" y="395478"/>
          <a:ext cx="6475094" cy="9636759"/>
        </p:xfrm>
        <a:graphic>
          <a:graphicData uri="http://schemas.openxmlformats.org/drawingml/2006/table">
            <a:tbl>
              <a:tblPr/>
              <a:tblGrid>
                <a:gridCol w="1591945"/>
                <a:gridCol w="1588769"/>
                <a:gridCol w="1588769"/>
                <a:gridCol w="1705610"/>
              </a:tblGrid>
              <a:tr h="405129">
                <a:tc gridSpan="4">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4">
                  <a:txBody>
                    <a:bodyPr/>
                    <a:lstStyle/>
                    <a:p>
                      <a:pPr algn="l" rtl="0" eaLnBrk="0">
                        <a:lnSpc>
                          <a:spcPct val="118000"/>
                        </a:lnSpc>
                        <a:tabLst/>
                      </a:pPr>
                      <a:endParaRPr lang="Arial" altLang="Arial" sz="200" dirty="0"/>
                    </a:p>
                    <a:p>
                      <a:pPr marL="1895475" algn="l" rtl="0" eaLnBrk="0">
                        <a:lnSpc>
                          <a:spcPct val="98000"/>
                        </a:lnSpc>
                        <a:spcBef>
                          <a:spcPts val="1"/>
                        </a:spcBef>
                        <a:tabLst/>
                      </a:pPr>
                      <a:r>
                        <a:rPr sz="1000" kern="0" spc="20" dirty="0">
                          <a:solidFill>
                            <a:srgbClr val="000000">
                              <a:alpha val="100000"/>
                            </a:srgbClr>
                          </a:solidFill>
                          <a:latin typeface="SimSun"/>
                          <a:ea typeface="SimSun"/>
                          <a:cs typeface="SimSun"/>
                        </a:rPr>
                        <a:t>（</a:t>
                      </a:r>
                      <a:r>
                        <a:rPr sz="1000" kern="0" spc="20" dirty="0">
                          <a:solidFill>
                            <a:srgbClr val="000000">
                              <a:alpha val="100000"/>
                            </a:srgbClr>
                          </a:solidFill>
                          <a:latin typeface="Times New Roman"/>
                          <a:ea typeface="Times New Roman"/>
                          <a:cs typeface="Times New Roman"/>
                        </a:rPr>
                        <a:t>T  </a:t>
                      </a:r>
                      <a:r>
                        <a:rPr sz="1000" kern="0" spc="20" dirty="0">
                          <a:solidFill>
                            <a:srgbClr val="000000">
                              <a:alpha val="100000"/>
                            </a:srgbClr>
                          </a:solidFill>
                          <a:latin typeface="SimSun"/>
                          <a:ea typeface="SimSun"/>
                          <a:cs typeface="SimSun"/>
                        </a:rPr>
                        <a:t>客户考察公司</a:t>
                      </a:r>
                      <a:r>
                        <a:rPr sz="1000" kern="0" spc="10" dirty="0">
                          <a:solidFill>
                            <a:srgbClr val="000000">
                              <a:alpha val="100000"/>
                            </a:srgbClr>
                          </a:solidFill>
                          <a:latin typeface="SimSun"/>
                          <a:ea typeface="SimSun"/>
                          <a:cs typeface="SimSun"/>
                        </a:rPr>
                        <a:t>项目）会议纪要（</a:t>
                      </a:r>
                      <a:r>
                        <a:rPr sz="1000" kern="0" spc="10" dirty="0">
                          <a:solidFill>
                            <a:srgbClr val="000000">
                              <a:alpha val="100000"/>
                            </a:srgbClr>
                          </a:solidFill>
                          <a:latin typeface="Times New Roman"/>
                          <a:ea typeface="Times New Roman"/>
                          <a:cs typeface="Times New Roman"/>
                        </a:rPr>
                        <a:t>2005-7-16</a:t>
                      </a:r>
                      <a:r>
                        <a:rPr sz="1000" kern="0" spc="10" dirty="0">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4">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a:txBody>
                    <a:bodyPr/>
                    <a:lstStyle/>
                    <a:p>
                      <a:pPr algn="l" rtl="0" eaLnBrk="0">
                        <a:lnSpc>
                          <a:spcPct val="101000"/>
                        </a:lnSpc>
                        <a:tabLst/>
                      </a:pPr>
                      <a:endParaRPr lang="Arial" altLang="Arial" sz="300" dirty="0"/>
                    </a:p>
                    <a:p>
                      <a:pPr marL="572134" algn="l" rtl="0" eaLnBrk="0">
                        <a:lnSpc>
                          <a:spcPct val="94000"/>
                        </a:lnSpc>
                        <a:spcBef>
                          <a:spcPts val="1"/>
                        </a:spcBef>
                        <a:tabLst/>
                      </a:pPr>
                      <a:r>
                        <a:rPr sz="900" kern="0" spc="-10" dirty="0">
                          <a:solidFill>
                            <a:srgbClr val="000000">
                              <a:alpha val="100000"/>
                            </a:srgbClr>
                          </a:solidFill>
                          <a:latin typeface="SimSun"/>
                          <a:ea typeface="SimSun"/>
                          <a:cs typeface="SimSun"/>
                        </a:rPr>
                        <a:t>会议名称</a:t>
                      </a:r>
                      <a:endParaRPr lang="SimSun" altLang="SimSun" sz="900" dirty="0"/>
                    </a:p>
                    <a:p>
                      <a:pPr algn="l" rtl="0" eaLnBrk="0">
                        <a:lnSpc>
                          <a:spcPct val="112000"/>
                        </a:lnSpc>
                        <a:tabLst/>
                      </a:pPr>
                      <a:endParaRPr lang="Arial" altLang="Arial" sz="500" dirty="0"/>
                    </a:p>
                    <a:p>
                      <a:pPr marL="441959" algn="l" rtl="0" eaLnBrk="0">
                        <a:lnSpc>
                          <a:spcPct val="78000"/>
                        </a:lnSpc>
                        <a:spcBef>
                          <a:spcPts val="1"/>
                        </a:spcBef>
                        <a:tabLst/>
                      </a:pPr>
                      <a:r>
                        <a:rPr sz="900" kern="0" spc="0" dirty="0">
                          <a:solidFill>
                            <a:srgbClr val="000000">
                              <a:alpha val="100000"/>
                            </a:srgbClr>
                          </a:solidFill>
                          <a:latin typeface="Times New Roman"/>
                          <a:ea typeface="Times New Roman"/>
                          <a:cs typeface="Times New Roman"/>
                        </a:rPr>
                        <a:t>Meeting Na</a:t>
                      </a:r>
                      <a:r>
                        <a:rPr sz="900" kern="0" spc="-10" dirty="0">
                          <a:solidFill>
                            <a:srgbClr val="000000">
                              <a:alpha val="100000"/>
                            </a:srgbClr>
                          </a:solidFill>
                          <a:latin typeface="Times New Roman"/>
                          <a:ea typeface="Times New Roman"/>
                          <a:cs typeface="Times New Roman"/>
                        </a:rPr>
                        <a:t>me:</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2000"/>
                        </a:lnSpc>
                        <a:tabLst/>
                      </a:pPr>
                      <a:endParaRPr lang="Arial" altLang="Arial" sz="300" dirty="0"/>
                    </a:p>
                    <a:p>
                      <a:pPr marL="396875" indent="-290829" algn="l" rtl="0" eaLnBrk="0">
                        <a:lnSpc>
                          <a:spcPct val="119000"/>
                        </a:lnSpc>
                        <a:spcBef>
                          <a:spcPts val="2"/>
                        </a:spcBef>
                        <a:tabLst/>
                      </a:pPr>
                      <a:r>
                        <a:rPr sz="900" kern="0" spc="-10" dirty="0">
                          <a:solidFill>
                            <a:srgbClr val="000000">
                              <a:alpha val="100000"/>
                            </a:srgbClr>
                          </a:solidFill>
                          <a:latin typeface="Times New Roman"/>
                          <a:ea typeface="Times New Roman"/>
                          <a:cs typeface="Times New Roman"/>
                        </a:rPr>
                        <a:t>T  </a:t>
                      </a:r>
                      <a:r>
                        <a:rPr sz="900" kern="0" spc="-10" dirty="0">
                          <a:solidFill>
                            <a:srgbClr val="000000">
                              <a:alpha val="100000"/>
                            </a:srgbClr>
                          </a:solidFill>
                          <a:latin typeface="SimSun"/>
                          <a:ea typeface="SimSun"/>
                          <a:cs typeface="SimSun"/>
                        </a:rPr>
                        <a:t>客户考察公司准备工作通</a:t>
                      </a:r>
                      <a:r>
                        <a:rPr sz="900" kern="0" spc="2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报（电话会议）</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631190" algn="l" rtl="0" eaLnBrk="0">
                        <a:lnSpc>
                          <a:spcPct val="83000"/>
                        </a:lnSpc>
                        <a:spcBef>
                          <a:spcPts val="3"/>
                        </a:spcBef>
                        <a:tabLst/>
                      </a:pPr>
                      <a:r>
                        <a:rPr sz="900" kern="0" spc="-20" dirty="0">
                          <a:solidFill>
                            <a:srgbClr val="000000">
                              <a:alpha val="100000"/>
                            </a:srgbClr>
                          </a:solidFill>
                          <a:latin typeface="SimSun"/>
                          <a:ea typeface="SimSun"/>
                          <a:cs typeface="SimSun"/>
                        </a:rPr>
                        <a:t>召集人</a:t>
                      </a:r>
                      <a:endParaRPr lang="SimSun" altLang="SimSun" sz="900" dirty="0"/>
                    </a:p>
                    <a:p>
                      <a:pPr marL="510540" algn="l" rtl="0" eaLnBrk="0">
                        <a:lnSpc>
                          <a:spcPts val="1626"/>
                        </a:lnSpc>
                        <a:tabLst/>
                      </a:pPr>
                      <a:r>
                        <a:rPr sz="900" kern="0" spc="-10" dirty="0">
                          <a:solidFill>
                            <a:srgbClr val="000000">
                              <a:alpha val="100000"/>
                            </a:srgbClr>
                          </a:solidFill>
                          <a:latin typeface="Times New Roman"/>
                          <a:ea typeface="Times New Roman"/>
                          <a:cs typeface="Times New Roman"/>
                        </a:rPr>
                        <a:t>Called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742950" algn="l" rtl="0" eaLnBrk="0">
                        <a:lnSpc>
                          <a:spcPct val="96000"/>
                        </a:lnSpc>
                        <a:spcBef>
                          <a:spcPts val="3"/>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a:txBody>
                    <a:bodyPr/>
                    <a:lstStyle/>
                    <a:p>
                      <a:pPr algn="l" rtl="0" eaLnBrk="0">
                        <a:lnSpc>
                          <a:spcPct val="100000"/>
                        </a:lnSpc>
                        <a:tabLst/>
                      </a:pPr>
                      <a:endParaRPr lang="Arial" altLang="Arial" sz="300" dirty="0"/>
                    </a:p>
                    <a:p>
                      <a:pPr marL="572134" algn="l" rtl="0" eaLnBrk="0">
                        <a:lnSpc>
                          <a:spcPct val="83000"/>
                        </a:lnSpc>
                        <a:spcBef>
                          <a:spcPts val="1"/>
                        </a:spcBef>
                        <a:tabLst/>
                      </a:pPr>
                      <a:r>
                        <a:rPr sz="900" kern="0" spc="-10" dirty="0">
                          <a:solidFill>
                            <a:srgbClr val="000000">
                              <a:alpha val="100000"/>
                            </a:srgbClr>
                          </a:solidFill>
                          <a:latin typeface="SimSun"/>
                          <a:ea typeface="SimSun"/>
                          <a:cs typeface="SimSun"/>
                        </a:rPr>
                        <a:t>会议日期</a:t>
                      </a:r>
                      <a:endParaRPr lang="SimSun" altLang="SimSun" sz="900" dirty="0"/>
                    </a:p>
                    <a:p>
                      <a:pPr marL="429259" algn="l" rtl="0" eaLnBrk="0">
                        <a:lnSpc>
                          <a:spcPts val="1626"/>
                        </a:lnSpc>
                        <a:tabLst/>
                      </a:pPr>
                      <a:r>
                        <a:rPr sz="900" kern="0" spc="0" dirty="0">
                          <a:solidFill>
                            <a:srgbClr val="000000">
                              <a:alpha val="100000"/>
                            </a:srgbClr>
                          </a:solidFill>
                          <a:latin typeface="Times New Roman"/>
                          <a:ea typeface="Times New Roman"/>
                          <a:cs typeface="Times New Roman"/>
                        </a:rPr>
                        <a:t>Meeting Dat</a:t>
                      </a:r>
                      <a:r>
                        <a:rPr sz="900" kern="0" spc="-10" dirty="0">
                          <a:solidFill>
                            <a:srgbClr val="000000">
                              <a:alpha val="100000"/>
                            </a:srgbClr>
                          </a:solidFill>
                          <a:latin typeface="Times New Roman"/>
                          <a:ea typeface="Times New Roman"/>
                          <a:cs typeface="Times New Roman"/>
                        </a:rPr>
                        <a:t>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1000" dirty="0"/>
                    </a:p>
                    <a:p>
                      <a:pPr algn="l" rtl="0" eaLnBrk="0">
                        <a:lnSpc>
                          <a:spcPct val="7255"/>
                        </a:lnSpc>
                        <a:tabLst/>
                      </a:pPr>
                      <a:endParaRPr lang="Arial" altLang="Arial" sz="100" dirty="0"/>
                    </a:p>
                    <a:p>
                      <a:pPr marL="558165" algn="l" rtl="0" eaLnBrk="0">
                        <a:lnSpc>
                          <a:spcPct val="76000"/>
                        </a:lnSpc>
                        <a:tabLst/>
                      </a:pPr>
                      <a:r>
                        <a:rPr sz="900" kern="0" spc="-10" dirty="0">
                          <a:solidFill>
                            <a:srgbClr val="000000">
                              <a:alpha val="100000"/>
                            </a:srgbClr>
                          </a:solidFill>
                          <a:latin typeface="Times New Roman"/>
                          <a:ea typeface="Times New Roman"/>
                          <a:cs typeface="Times New Roman"/>
                        </a:rPr>
                        <a:t>2005-7-16</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572769" algn="l" rtl="0" eaLnBrk="0">
                        <a:lnSpc>
                          <a:spcPct val="83000"/>
                        </a:lnSpc>
                        <a:spcBef>
                          <a:spcPts val="1"/>
                        </a:spcBef>
                        <a:tabLst/>
                      </a:pPr>
                      <a:r>
                        <a:rPr sz="900" kern="0" spc="-20" dirty="0">
                          <a:solidFill>
                            <a:srgbClr val="000000">
                              <a:alpha val="100000"/>
                            </a:srgbClr>
                          </a:solidFill>
                          <a:latin typeface="SimSun"/>
                          <a:ea typeface="SimSun"/>
                          <a:cs typeface="SimSun"/>
                        </a:rPr>
                        <a:t>开始时间</a:t>
                      </a:r>
                      <a:endParaRPr lang="SimSun" altLang="SimSun" sz="900" dirty="0"/>
                    </a:p>
                    <a:p>
                      <a:pPr marL="521334" algn="l" rtl="0" eaLnBrk="0">
                        <a:lnSpc>
                          <a:spcPts val="1709"/>
                        </a:lnSpc>
                        <a:tabLst/>
                      </a:pPr>
                      <a:r>
                        <a:rPr sz="900" kern="0" spc="-10" dirty="0">
                          <a:solidFill>
                            <a:srgbClr val="000000">
                              <a:alpha val="100000"/>
                            </a:srgbClr>
                          </a:solidFill>
                          <a:latin typeface="Times New Roman"/>
                          <a:ea typeface="Times New Roman"/>
                          <a:cs typeface="Times New Roman"/>
                        </a:rPr>
                        <a:t>Start time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692784" algn="l" rtl="0" eaLnBrk="0">
                        <a:lnSpc>
                          <a:spcPts val="1098"/>
                        </a:lnSpc>
                        <a:spcBef>
                          <a:spcPts val="7"/>
                        </a:spcBef>
                        <a:tabLst/>
                      </a:pPr>
                      <a:r>
                        <a:rPr sz="900" kern="0" spc="-20" dirty="0">
                          <a:solidFill>
                            <a:srgbClr val="000000">
                              <a:alpha val="100000"/>
                            </a:srgbClr>
                          </a:solidFill>
                          <a:latin typeface="Times New Roman"/>
                          <a:ea typeface="Times New Roman"/>
                          <a:cs typeface="Times New Roman"/>
                        </a:rPr>
                        <a:t>17</a:t>
                      </a:r>
                      <a:r>
                        <a:rPr sz="900" kern="0" spc="-20" dirty="0">
                          <a:solidFill>
                            <a:srgbClr val="000000">
                              <a:alpha val="100000"/>
                            </a:srgbClr>
                          </a:solidFill>
                          <a:latin typeface="SimSun"/>
                          <a:ea typeface="SimSun"/>
                          <a:cs typeface="SimSun"/>
                        </a:rPr>
                        <a:t>：</a:t>
                      </a:r>
                      <a:r>
                        <a:rPr sz="900" kern="0" spc="-20" dirty="0">
                          <a:solidFill>
                            <a:srgbClr val="000000">
                              <a:alpha val="100000"/>
                            </a:srgbClr>
                          </a:solidFill>
                          <a:latin typeface="Times New Roman"/>
                          <a:ea typeface="Times New Roman"/>
                          <a:cs typeface="Times New Roman"/>
                        </a:rPr>
                        <a:t>00</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49000"/>
                        </a:lnSpc>
                        <a:tabLst/>
                      </a:pPr>
                      <a:endParaRPr lang="Arial" altLang="Arial" sz="200" dirty="0"/>
                    </a:p>
                    <a:p>
                      <a:pPr marL="572134" algn="l" rtl="0" eaLnBrk="0">
                        <a:lnSpc>
                          <a:spcPct val="83000"/>
                        </a:lnSpc>
                        <a:spcBef>
                          <a:spcPts val="2"/>
                        </a:spcBef>
                        <a:tabLst/>
                      </a:pPr>
                      <a:r>
                        <a:rPr sz="900" kern="0" spc="-10" dirty="0">
                          <a:solidFill>
                            <a:srgbClr val="000000">
                              <a:alpha val="100000"/>
                            </a:srgbClr>
                          </a:solidFill>
                          <a:latin typeface="SimSun"/>
                          <a:ea typeface="SimSun"/>
                          <a:cs typeface="SimSun"/>
                        </a:rPr>
                        <a:t>会议地点</a:t>
                      </a:r>
                      <a:endParaRPr lang="SimSun" altLang="SimSun" sz="900" dirty="0"/>
                    </a:p>
                    <a:p>
                      <a:pPr marL="413384" algn="l" rtl="0" eaLnBrk="0">
                        <a:lnSpc>
                          <a:spcPts val="1626"/>
                        </a:lnSpc>
                        <a:tabLst/>
                      </a:pPr>
                      <a:r>
                        <a:rPr sz="900" kern="0" spc="0" dirty="0">
                          <a:solidFill>
                            <a:srgbClr val="000000">
                              <a:alpha val="100000"/>
                            </a:srgbClr>
                          </a:solidFill>
                          <a:latin typeface="Times New Roman"/>
                          <a:ea typeface="Times New Roman"/>
                          <a:cs typeface="Times New Roman"/>
                        </a:rPr>
                        <a:t>Meeting Pla</a:t>
                      </a:r>
                      <a:r>
                        <a:rPr sz="900" kern="0" spc="-10" dirty="0">
                          <a:solidFill>
                            <a:srgbClr val="000000">
                              <a:alpha val="100000"/>
                            </a:srgbClr>
                          </a:solidFill>
                          <a:latin typeface="Times New Roman"/>
                          <a:ea typeface="Times New Roman"/>
                          <a:cs typeface="Times New Roman"/>
                        </a:rPr>
                        <a:t>ce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209550" algn="l" rtl="0" eaLnBrk="0">
                        <a:lnSpc>
                          <a:spcPct val="95000"/>
                        </a:lnSpc>
                        <a:spcBef>
                          <a:spcPts val="1"/>
                        </a:spcBef>
                        <a:tabLst/>
                      </a:pPr>
                      <a:r>
                        <a:rPr sz="900" kern="0" spc="-10" dirty="0">
                          <a:solidFill>
                            <a:srgbClr val="000000">
                              <a:alpha val="100000"/>
                            </a:srgbClr>
                          </a:solidFill>
                          <a:latin typeface="SimSun"/>
                          <a:ea typeface="SimSun"/>
                          <a:cs typeface="SimSun"/>
                        </a:rPr>
                        <a:t>华为深圳总部</a:t>
                      </a:r>
                      <a:r>
                        <a:rPr sz="900" kern="0" spc="-21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F4</a:t>
                      </a:r>
                      <a:r>
                        <a:rPr sz="900" kern="0" spc="11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Times New Roman"/>
                          <a:ea typeface="Times New Roman"/>
                          <a:cs typeface="Times New Roman"/>
                        </a:rPr>
                        <a:t>101 </a:t>
                      </a:r>
                      <a:r>
                        <a:rPr sz="900" kern="0" spc="-10" dirty="0">
                          <a:solidFill>
                            <a:srgbClr val="000000">
                              <a:alpha val="100000"/>
                            </a:srgbClr>
                          </a:solidFill>
                          <a:latin typeface="SimSun"/>
                          <a:ea typeface="SimSun"/>
                          <a:cs typeface="SimSun"/>
                        </a:rPr>
                        <a:t>室</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7000"/>
                        </a:lnSpc>
                        <a:tabLst/>
                      </a:pPr>
                      <a:endParaRPr lang="Arial" altLang="Arial" sz="200" dirty="0"/>
                    </a:p>
                    <a:p>
                      <a:pPr marL="570865" algn="l" rtl="0" eaLnBrk="0">
                        <a:lnSpc>
                          <a:spcPct val="95000"/>
                        </a:lnSpc>
                        <a:spcBef>
                          <a:spcPts val="2"/>
                        </a:spcBef>
                        <a:tabLst/>
                      </a:pPr>
                      <a:r>
                        <a:rPr sz="900" kern="0" spc="-20" dirty="0">
                          <a:solidFill>
                            <a:srgbClr val="000000">
                              <a:alpha val="100000"/>
                            </a:srgbClr>
                          </a:solidFill>
                          <a:latin typeface="SimSun"/>
                          <a:ea typeface="SimSun"/>
                          <a:cs typeface="SimSun"/>
                        </a:rPr>
                        <a:t>持续时间</a:t>
                      </a:r>
                      <a:endParaRPr lang="SimSun" altLang="SimSun" sz="900" dirty="0"/>
                    </a:p>
                    <a:p>
                      <a:pPr algn="l" rtl="0" eaLnBrk="0">
                        <a:lnSpc>
                          <a:spcPct val="111000"/>
                        </a:lnSpc>
                        <a:tabLst/>
                      </a:pPr>
                      <a:endParaRPr lang="Arial" altLang="Arial" sz="300" dirty="0"/>
                    </a:p>
                    <a:p>
                      <a:pPr marL="343534" algn="l" rtl="0" eaLnBrk="0">
                        <a:lnSpc>
                          <a:spcPts val="1182"/>
                        </a:lnSpc>
                        <a:spcBef>
                          <a:spcPts val="3"/>
                        </a:spcBef>
                        <a:tabLst/>
                      </a:pPr>
                      <a:r>
                        <a:rPr sz="900" kern="0" spc="0" dirty="0">
                          <a:solidFill>
                            <a:srgbClr val="000000">
                              <a:alpha val="100000"/>
                            </a:srgbClr>
                          </a:solidFill>
                          <a:latin typeface="Times New Roman"/>
                          <a:ea typeface="Times New Roman"/>
                          <a:cs typeface="Times New Roman"/>
                        </a:rPr>
                        <a:t>Meeting durati</a:t>
                      </a:r>
                      <a:r>
                        <a:rPr sz="900" kern="0" spc="-10" dirty="0">
                          <a:solidFill>
                            <a:srgbClr val="000000">
                              <a:alpha val="100000"/>
                            </a:srgbClr>
                          </a:solidFill>
                          <a:latin typeface="Times New Roman"/>
                          <a:ea typeface="Times New Roman"/>
                          <a:cs typeface="Times New Roman"/>
                        </a:rPr>
                        <a:t>on</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507365" algn="l" rtl="0" eaLnBrk="0">
                        <a:lnSpc>
                          <a:spcPct val="95000"/>
                        </a:lnSpc>
                        <a:spcBef>
                          <a:spcPts val="4"/>
                        </a:spcBef>
                        <a:tabLst/>
                      </a:pPr>
                      <a:r>
                        <a:rPr sz="900" kern="0" spc="-40" dirty="0">
                          <a:solidFill>
                            <a:srgbClr val="000000">
                              <a:alpha val="100000"/>
                            </a:srgbClr>
                          </a:solidFill>
                          <a:latin typeface="Times New Roman"/>
                          <a:ea typeface="Times New Roman"/>
                          <a:cs typeface="Times New Roman"/>
                        </a:rPr>
                        <a:t>1</a:t>
                      </a:r>
                      <a:r>
                        <a:rPr sz="900" kern="0" spc="90" dirty="0">
                          <a:solidFill>
                            <a:srgbClr val="000000">
                              <a:alpha val="100000"/>
                            </a:srgbClr>
                          </a:solidFill>
                          <a:latin typeface="Times New Roman"/>
                          <a:ea typeface="Times New Roman"/>
                          <a:cs typeface="Times New Roman"/>
                        </a:rPr>
                        <a:t> </a:t>
                      </a:r>
                      <a:r>
                        <a:rPr sz="900" kern="0" spc="-40" dirty="0">
                          <a:solidFill>
                            <a:srgbClr val="000000">
                              <a:alpha val="100000"/>
                            </a:srgbClr>
                          </a:solidFill>
                          <a:latin typeface="SimSun"/>
                          <a:ea typeface="SimSun"/>
                          <a:cs typeface="SimSun"/>
                        </a:rPr>
                        <a:t>小时</a:t>
                      </a:r>
                      <a:r>
                        <a:rPr sz="900" kern="0" spc="-19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30</a:t>
                      </a:r>
                      <a:r>
                        <a:rPr sz="900" kern="0" spc="40" dirty="0">
                          <a:solidFill>
                            <a:srgbClr val="000000">
                              <a:alpha val="100000"/>
                            </a:srgbClr>
                          </a:solidFill>
                          <a:latin typeface="Times New Roman"/>
                          <a:ea typeface="Times New Roman"/>
                          <a:cs typeface="Times New Roman"/>
                        </a:rPr>
                        <a:t> </a:t>
                      </a:r>
                      <a:r>
                        <a:rPr sz="900" kern="0" spc="-40" dirty="0">
                          <a:solidFill>
                            <a:srgbClr val="000000">
                              <a:alpha val="100000"/>
                            </a:srgbClr>
                          </a:solidFill>
                          <a:latin typeface="SimSun"/>
                          <a:ea typeface="SimSun"/>
                          <a:cs typeface="SimSun"/>
                        </a:rPr>
                        <a:t>分钟</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00000"/>
                        </a:lnSpc>
                        <a:tabLst/>
                      </a:pPr>
                      <a:endParaRPr lang="Arial" altLang="Arial" sz="300" dirty="0"/>
                    </a:p>
                    <a:p>
                      <a:pPr marL="629919" algn="l" rtl="0" eaLnBrk="0">
                        <a:lnSpc>
                          <a:spcPct val="83000"/>
                        </a:lnSpc>
                        <a:spcBef>
                          <a:spcPts val="3"/>
                        </a:spcBef>
                        <a:tabLst/>
                      </a:pPr>
                      <a:r>
                        <a:rPr sz="900" kern="0" spc="-20" dirty="0">
                          <a:solidFill>
                            <a:srgbClr val="000000">
                              <a:alpha val="100000"/>
                            </a:srgbClr>
                          </a:solidFill>
                          <a:latin typeface="SimSun"/>
                          <a:ea typeface="SimSun"/>
                          <a:cs typeface="SimSun"/>
                        </a:rPr>
                        <a:t>记录人</a:t>
                      </a:r>
                      <a:endParaRPr lang="SimSun" altLang="SimSun" sz="900" dirty="0"/>
                    </a:p>
                    <a:p>
                      <a:pPr marL="476250" algn="l" rtl="0" eaLnBrk="0">
                        <a:lnSpc>
                          <a:spcPts val="1709"/>
                        </a:lnSpc>
                        <a:tabLst/>
                      </a:pPr>
                      <a:r>
                        <a:rPr sz="900" kern="0" spc="-10" dirty="0">
                          <a:solidFill>
                            <a:srgbClr val="000000">
                              <a:alpha val="100000"/>
                            </a:srgbClr>
                          </a:solidFill>
                          <a:latin typeface="Times New Roman"/>
                          <a:ea typeface="Times New Roman"/>
                          <a:cs typeface="Times New Roman"/>
                        </a:rPr>
                        <a:t>Minuted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685800" algn="l" rtl="0" eaLnBrk="0">
                        <a:lnSpc>
                          <a:spcPct val="95000"/>
                        </a:lnSpc>
                        <a:spcBef>
                          <a:spcPts val="7"/>
                        </a:spcBef>
                        <a:tabLst/>
                      </a:pPr>
                      <a:r>
                        <a:rPr sz="900" kern="0" spc="-20" dirty="0">
                          <a:solidFill>
                            <a:srgbClr val="000000">
                              <a:alpha val="100000"/>
                            </a:srgbClr>
                          </a:solidFill>
                          <a:latin typeface="SimSun"/>
                          <a:ea typeface="SimSun"/>
                          <a:cs typeface="SimSun"/>
                        </a:rPr>
                        <a:t>张芳</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629284" algn="l" rtl="0" eaLnBrk="0">
                        <a:lnSpc>
                          <a:spcPct val="95000"/>
                        </a:lnSpc>
                        <a:spcBef>
                          <a:spcPts val="1"/>
                        </a:spcBef>
                        <a:tabLst/>
                      </a:pPr>
                      <a:r>
                        <a:rPr sz="900" kern="0" spc="-20" dirty="0">
                          <a:solidFill>
                            <a:srgbClr val="000000">
                              <a:alpha val="100000"/>
                            </a:srgbClr>
                          </a:solidFill>
                          <a:latin typeface="SimSun"/>
                          <a:ea typeface="SimSun"/>
                          <a:cs typeface="SimSun"/>
                        </a:rPr>
                        <a:t>审核人</a:t>
                      </a:r>
                      <a:endParaRPr lang="SimSun" altLang="SimSun" sz="900" dirty="0"/>
                    </a:p>
                    <a:p>
                      <a:pPr algn="l" rtl="0" eaLnBrk="0">
                        <a:lnSpc>
                          <a:spcPct val="110000"/>
                        </a:lnSpc>
                        <a:tabLst/>
                      </a:pPr>
                      <a:endParaRPr lang="Arial" altLang="Arial" sz="300" dirty="0"/>
                    </a:p>
                    <a:p>
                      <a:pPr marL="438784" algn="l" rtl="0" eaLnBrk="0">
                        <a:lnSpc>
                          <a:spcPts val="1182"/>
                        </a:lnSpc>
                        <a:spcBef>
                          <a:spcPts val="3"/>
                        </a:spcBef>
                        <a:tabLst/>
                      </a:pPr>
                      <a:r>
                        <a:rPr sz="900" kern="0" spc="0" dirty="0">
                          <a:solidFill>
                            <a:srgbClr val="000000">
                              <a:alpha val="100000"/>
                            </a:srgbClr>
                          </a:solidFill>
                          <a:latin typeface="Times New Roman"/>
                          <a:ea typeface="Times New Roman"/>
                          <a:cs typeface="Times New Roman"/>
                        </a:rPr>
                        <a:t>Reviewed </a:t>
                      </a:r>
                      <a:r>
                        <a:rPr sz="900" kern="0" spc="-10" dirty="0">
                          <a:solidFill>
                            <a:srgbClr val="000000">
                              <a:alpha val="100000"/>
                            </a:srgbClr>
                          </a:solidFill>
                          <a:latin typeface="Times New Roman"/>
                          <a:ea typeface="Times New Roman"/>
                          <a:cs typeface="Times New Roman"/>
                        </a:rPr>
                        <a:t>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742950" algn="l" rtl="0" eaLnBrk="0">
                        <a:lnSpc>
                          <a:spcPct val="96000"/>
                        </a:lnSpc>
                        <a:spcBef>
                          <a:spcPts val="3"/>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gridSpan="4">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4">
                  <a:txBody>
                    <a:bodyPr/>
                    <a:lstStyle/>
                    <a:p>
                      <a:pPr algn="l" rtl="0" eaLnBrk="0">
                        <a:lnSpc>
                          <a:spcPct val="149000"/>
                        </a:lnSpc>
                        <a:tabLst/>
                      </a:pPr>
                      <a:endParaRPr lang="Arial" altLang="Arial" sz="200" dirty="0"/>
                    </a:p>
                    <a:p>
                      <a:pPr marL="76200" algn="l" rtl="0" eaLnBrk="0">
                        <a:lnSpc>
                          <a:spcPct val="95000"/>
                        </a:lnSpc>
                        <a:spcBef>
                          <a:spcPts val="2"/>
                        </a:spcBef>
                        <a:tabLst/>
                      </a:pPr>
                      <a:r>
                        <a:rPr sz="900" kern="0" spc="0" dirty="0">
                          <a:solidFill>
                            <a:srgbClr val="000000">
                              <a:alpha val="100000"/>
                            </a:srgbClr>
                          </a:solidFill>
                          <a:latin typeface="SimSun"/>
                          <a:ea typeface="SimSun"/>
                          <a:cs typeface="SimSun"/>
                        </a:rPr>
                        <a:t>各项资源的负责人汇报资源的落实情况，以确认考察的前期准备就绪，可以进入考</a:t>
                      </a:r>
                      <a:r>
                        <a:rPr sz="900" kern="0" spc="-10" dirty="0">
                          <a:solidFill>
                            <a:srgbClr val="000000">
                              <a:alpha val="100000"/>
                            </a:srgbClr>
                          </a:solidFill>
                          <a:latin typeface="SimSun"/>
                          <a:ea typeface="SimSun"/>
                          <a:cs typeface="SimSun"/>
                        </a:rPr>
                        <a:t>察实施阶段</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gridSpan="4">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601344">
                <a:tc gridSpan="4">
                  <a:txBody>
                    <a:bodyPr/>
                    <a:lstStyle/>
                    <a:p>
                      <a:pPr algn="l" rtl="0" eaLnBrk="0">
                        <a:lnSpc>
                          <a:spcPct val="148000"/>
                        </a:lnSpc>
                        <a:tabLst/>
                      </a:pPr>
                      <a:endParaRPr lang="Arial" altLang="Arial" sz="200" dirty="0"/>
                    </a:p>
                    <a:p>
                      <a:pPr marL="77469" algn="l" rtl="0" eaLnBrk="0">
                        <a:lnSpc>
                          <a:spcPct val="95000"/>
                        </a:lnSpc>
                        <a:tabLst/>
                      </a:pPr>
                      <a:r>
                        <a:rPr sz="900" kern="0" spc="-50" dirty="0">
                          <a:solidFill>
                            <a:srgbClr val="000000">
                              <a:alpha val="100000"/>
                            </a:srgbClr>
                          </a:solidFill>
                          <a:latin typeface="SimSun"/>
                          <a:ea typeface="SimSun"/>
                          <a:cs typeface="SimSun"/>
                        </a:rPr>
                        <a:t>李四：项目赞助人</a:t>
                      </a:r>
                      <a:r>
                        <a:rPr sz="900" kern="0" spc="-40" dirty="0">
                          <a:solidFill>
                            <a:srgbClr val="000000">
                              <a:alpha val="100000"/>
                            </a:srgbClr>
                          </a:solidFill>
                          <a:latin typeface="SimSun"/>
                          <a:ea typeface="SimSun"/>
                          <a:cs typeface="SimSun"/>
                        </a:rPr>
                        <a:t>，（</a:t>
                      </a:r>
                      <a:r>
                        <a:rPr sz="900" kern="0" spc="-50" dirty="0">
                          <a:solidFill>
                            <a:srgbClr val="000000">
                              <a:alpha val="100000"/>
                            </a:srgbClr>
                          </a:solidFill>
                          <a:latin typeface="Times New Roman"/>
                          <a:ea typeface="Times New Roman"/>
                          <a:cs typeface="Times New Roman"/>
                        </a:rPr>
                        <a:t>A</a:t>
                      </a:r>
                      <a:r>
                        <a:rPr sz="900" kern="0" spc="17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国代表处代表</a:t>
                      </a:r>
                      <a:r>
                        <a:rPr sz="900" kern="0" spc="-40" dirty="0">
                          <a:solidFill>
                            <a:srgbClr val="000000">
                              <a:alpha val="100000"/>
                            </a:srgbClr>
                          </a:solidFill>
                          <a:latin typeface="SimSun"/>
                          <a:ea typeface="SimSun"/>
                          <a:cs typeface="SimSun"/>
                        </a:rPr>
                        <a:t>）；</a:t>
                      </a:r>
                      <a:r>
                        <a:rPr sz="900" kern="0" spc="-50" dirty="0">
                          <a:solidFill>
                            <a:srgbClr val="000000">
                              <a:alpha val="100000"/>
                            </a:srgbClr>
                          </a:solidFill>
                          <a:latin typeface="SimSun"/>
                          <a:ea typeface="SimSun"/>
                          <a:cs typeface="SimSun"/>
                        </a:rPr>
                        <a:t>张三：项目经理</a:t>
                      </a:r>
                      <a:r>
                        <a:rPr sz="900" kern="0" spc="-40" dirty="0">
                          <a:solidFill>
                            <a:srgbClr val="000000">
                              <a:alpha val="100000"/>
                            </a:srgbClr>
                          </a:solidFill>
                          <a:latin typeface="SimSun"/>
                          <a:ea typeface="SimSun"/>
                          <a:cs typeface="SimSun"/>
                        </a:rPr>
                        <a:t>，（</a:t>
                      </a:r>
                      <a:r>
                        <a:rPr sz="900" kern="0" spc="-50" dirty="0">
                          <a:solidFill>
                            <a:srgbClr val="000000">
                              <a:alpha val="100000"/>
                            </a:srgbClr>
                          </a:solidFill>
                          <a:latin typeface="SimSun"/>
                          <a:ea typeface="SimSun"/>
                          <a:cs typeface="SimSun"/>
                        </a:rPr>
                        <a:t>总部</a:t>
                      </a:r>
                      <a:r>
                        <a:rPr sz="900" kern="0" spc="-170" dirty="0">
                          <a:solidFill>
                            <a:srgbClr val="000000">
                              <a:alpha val="100000"/>
                            </a:srgbClr>
                          </a:solidFill>
                          <a:latin typeface="SimSun"/>
                          <a:ea typeface="SimSun"/>
                          <a:cs typeface="SimSun"/>
                        </a:rPr>
                        <a:t> </a:t>
                      </a:r>
                      <a:r>
                        <a:rPr sz="900" kern="0" spc="-50" dirty="0">
                          <a:solidFill>
                            <a:srgbClr val="000000">
                              <a:alpha val="100000"/>
                            </a:srgbClr>
                          </a:solidFill>
                          <a:latin typeface="Times New Roman"/>
                          <a:ea typeface="Times New Roman"/>
                          <a:cs typeface="Times New Roman"/>
                        </a:rPr>
                        <a:t>VIP</a:t>
                      </a:r>
                      <a:r>
                        <a:rPr sz="900" kern="0" spc="-60" dirty="0">
                          <a:solidFill>
                            <a:srgbClr val="000000">
                              <a:alpha val="100000"/>
                            </a:srgbClr>
                          </a:solidFill>
                          <a:latin typeface="Times New Roman"/>
                          <a:ea typeface="Times New Roman"/>
                          <a:cs typeface="Times New Roman"/>
                        </a:rPr>
                        <a:t> </a:t>
                      </a:r>
                      <a:r>
                        <a:rPr sz="900" kern="0" spc="-60" dirty="0">
                          <a:solidFill>
                            <a:srgbClr val="000000">
                              <a:alpha val="100000"/>
                            </a:srgbClr>
                          </a:solidFill>
                          <a:latin typeface="SimSun"/>
                          <a:ea typeface="SimSun"/>
                          <a:cs typeface="SimSun"/>
                        </a:rPr>
                        <a:t>客户接待策划处</a:t>
                      </a:r>
                      <a:r>
                        <a:rPr sz="900" kern="0" spc="-40" dirty="0">
                          <a:solidFill>
                            <a:srgbClr val="000000">
                              <a:alpha val="100000"/>
                            </a:srgbClr>
                          </a:solidFill>
                          <a:latin typeface="SimSun"/>
                          <a:ea typeface="SimSun"/>
                          <a:cs typeface="SimSun"/>
                        </a:rPr>
                        <a:t>）；</a:t>
                      </a:r>
                      <a:endParaRPr lang="SimSun" altLang="SimSun" sz="900" dirty="0"/>
                    </a:p>
                    <a:p>
                      <a:pPr algn="l" rtl="0" eaLnBrk="0">
                        <a:lnSpc>
                          <a:spcPct val="114000"/>
                        </a:lnSpc>
                        <a:tabLst/>
                      </a:pPr>
                      <a:endParaRPr lang="Arial" altLang="Arial" sz="400" dirty="0"/>
                    </a:p>
                    <a:p>
                      <a:pPr marL="93344" indent="-17145" algn="l" rtl="0" eaLnBrk="0">
                        <a:lnSpc>
                          <a:spcPct val="119000"/>
                        </a:lnSpc>
                        <a:spcBef>
                          <a:spcPts val="2"/>
                        </a:spcBef>
                        <a:tabLst/>
                      </a:pPr>
                      <a:r>
                        <a:rPr sz="900" kern="0" spc="-30" dirty="0">
                          <a:solidFill>
                            <a:srgbClr val="000000">
                              <a:alpha val="100000"/>
                            </a:srgbClr>
                          </a:solidFill>
                          <a:latin typeface="SimSun"/>
                          <a:ea typeface="SimSun"/>
                          <a:cs typeface="SimSun"/>
                        </a:rPr>
                        <a:t>项目团队核心成员：</a:t>
                      </a:r>
                      <a:r>
                        <a:rPr sz="900" kern="0" spc="23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王五（</a:t>
                      </a:r>
                      <a:r>
                        <a:rPr sz="900" kern="0" spc="-30" dirty="0">
                          <a:solidFill>
                            <a:srgbClr val="000000">
                              <a:alpha val="100000"/>
                            </a:srgbClr>
                          </a:solidFill>
                          <a:latin typeface="Times New Roman"/>
                          <a:ea typeface="Times New Roman"/>
                          <a:cs typeface="Times New Roman"/>
                        </a:rPr>
                        <a:t>A</a:t>
                      </a:r>
                      <a:r>
                        <a:rPr sz="900" kern="0" spc="12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国代表</a:t>
                      </a:r>
                      <a:r>
                        <a:rPr sz="900" kern="0" spc="-40" dirty="0">
                          <a:solidFill>
                            <a:srgbClr val="000000">
                              <a:alpha val="100000"/>
                            </a:srgbClr>
                          </a:solidFill>
                          <a:latin typeface="SimSun"/>
                          <a:ea typeface="SimSun"/>
                          <a:cs typeface="SimSun"/>
                        </a:rPr>
                        <a:t>处</a:t>
                      </a:r>
                      <a:r>
                        <a:rPr sz="900" kern="0" spc="-20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T</a:t>
                      </a:r>
                      <a:r>
                        <a:rPr sz="900" kern="0" spc="50" dirty="0">
                          <a:solidFill>
                            <a:srgbClr val="000000">
                              <a:alpha val="100000"/>
                            </a:srgbClr>
                          </a:solidFill>
                          <a:latin typeface="Times New Roman"/>
                          <a:ea typeface="Times New Roman"/>
                          <a:cs typeface="Times New Roman"/>
                        </a:rPr>
                        <a:t> </a:t>
                      </a:r>
                      <a:r>
                        <a:rPr sz="900" kern="0" spc="-40" dirty="0">
                          <a:solidFill>
                            <a:srgbClr val="000000">
                              <a:alpha val="100000"/>
                            </a:srgbClr>
                          </a:solidFill>
                          <a:latin typeface="SimSun"/>
                          <a:ea typeface="SimSun"/>
                          <a:cs typeface="SimSun"/>
                        </a:rPr>
                        <a:t>客户群客户经理</a:t>
                      </a:r>
                      <a:r>
                        <a:rPr sz="900" kern="0" spc="0" dirty="0">
                          <a:solidFill>
                            <a:srgbClr val="000000">
                              <a:alpha val="100000"/>
                            </a:srgbClr>
                          </a:solidFill>
                          <a:latin typeface="SimSun"/>
                          <a:ea typeface="SimSun"/>
                          <a:cs typeface="SimSun"/>
                        </a:rPr>
                        <a:t>）；</a:t>
                      </a:r>
                      <a:r>
                        <a:rPr sz="900" kern="0" spc="-40" dirty="0">
                          <a:solidFill>
                            <a:srgbClr val="000000">
                              <a:alpha val="100000"/>
                            </a:srgbClr>
                          </a:solidFill>
                          <a:latin typeface="SimSun"/>
                          <a:ea typeface="SimSun"/>
                          <a:cs typeface="SimSun"/>
                        </a:rPr>
                        <a:t>赵六（总部技术服务</a:t>
                      </a:r>
                      <a:r>
                        <a:rPr sz="900" kern="0" spc="-20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N </a:t>
                      </a:r>
                      <a:r>
                        <a:rPr sz="900" kern="0" spc="-40" dirty="0">
                          <a:solidFill>
                            <a:srgbClr val="000000">
                              <a:alpha val="100000"/>
                            </a:srgbClr>
                          </a:solidFill>
                          <a:latin typeface="SimSun"/>
                          <a:ea typeface="SimSun"/>
                          <a:cs typeface="SimSun"/>
                        </a:rPr>
                        <a:t>项目接口人</a:t>
                      </a:r>
                      <a:r>
                        <a:rPr sz="900" kern="0" spc="0" dirty="0">
                          <a:solidFill>
                            <a:srgbClr val="000000">
                              <a:alpha val="100000"/>
                            </a:srgbClr>
                          </a:solidFill>
                          <a:latin typeface="SimSun"/>
                          <a:ea typeface="SimSun"/>
                          <a:cs typeface="SimSun"/>
                        </a:rPr>
                        <a:t>）；</a:t>
                      </a:r>
                      <a:r>
                        <a:rPr sz="900" kern="0" spc="-40" dirty="0">
                          <a:solidFill>
                            <a:srgbClr val="000000">
                              <a:alpha val="100000"/>
                            </a:srgbClr>
                          </a:solidFill>
                          <a:latin typeface="SimSun"/>
                          <a:ea typeface="SimSun"/>
                          <a:cs typeface="SimSun"/>
                        </a:rPr>
                        <a:t>吴丹（总部供应链</a:t>
                      </a:r>
                      <a:r>
                        <a:rPr sz="900" kern="0" spc="-20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N </a:t>
                      </a:r>
                      <a:r>
                        <a:rPr sz="900" kern="0" spc="-40" dirty="0">
                          <a:solidFill>
                            <a:srgbClr val="000000">
                              <a:alpha val="100000"/>
                            </a:srgbClr>
                          </a:solidFill>
                          <a:latin typeface="SimSun"/>
                          <a:ea typeface="SimSun"/>
                          <a:cs typeface="SimSun"/>
                        </a:rPr>
                        <a:t>项目接</a:t>
                      </a:r>
                      <a:r>
                        <a:rPr sz="900" kern="0" spc="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口人</a:t>
                      </a:r>
                      <a:r>
                        <a:rPr sz="900" kern="0" spc="-90" dirty="0">
                          <a:solidFill>
                            <a:srgbClr val="000000">
                              <a:alpha val="100000"/>
                            </a:srgbClr>
                          </a:solidFill>
                          <a:latin typeface="SimSun"/>
                          <a:ea typeface="SimSun"/>
                          <a:cs typeface="SimSun"/>
                        </a:rPr>
                        <a:t>）；</a:t>
                      </a:r>
                      <a:r>
                        <a:rPr sz="900" kern="0" spc="-30" dirty="0">
                          <a:solidFill>
                            <a:srgbClr val="000000">
                              <a:alpha val="100000"/>
                            </a:srgbClr>
                          </a:solidFill>
                          <a:latin typeface="SimSun"/>
                          <a:ea typeface="SimSun"/>
                          <a:cs typeface="SimSun"/>
                        </a:rPr>
                        <a:t>刘峰（总部研发</a:t>
                      </a:r>
                      <a:r>
                        <a:rPr sz="900" kern="0" spc="-17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N </a:t>
                      </a:r>
                      <a:r>
                        <a:rPr sz="900" kern="0" spc="-30" dirty="0">
                          <a:solidFill>
                            <a:srgbClr val="000000">
                              <a:alpha val="100000"/>
                            </a:srgbClr>
                          </a:solidFill>
                          <a:latin typeface="SimSun"/>
                          <a:ea typeface="SimSun"/>
                          <a:cs typeface="SimSun"/>
                        </a:rPr>
                        <a:t>项目接口人</a:t>
                      </a:r>
                      <a:r>
                        <a:rPr sz="900" kern="0" spc="-90" dirty="0">
                          <a:solidFill>
                            <a:srgbClr val="000000">
                              <a:alpha val="100000"/>
                            </a:srgbClr>
                          </a:solidFill>
                          <a:latin typeface="SimSun"/>
                          <a:ea typeface="SimSun"/>
                          <a:cs typeface="SimSun"/>
                        </a:rPr>
                        <a:t>）；</a:t>
                      </a:r>
                      <a:r>
                        <a:rPr sz="900" kern="0" spc="-30" dirty="0">
                          <a:solidFill>
                            <a:srgbClr val="000000">
                              <a:alpha val="100000"/>
                            </a:srgbClr>
                          </a:solidFill>
                          <a:latin typeface="SimSun"/>
                          <a:ea typeface="SimSun"/>
                          <a:cs typeface="SimSun"/>
                        </a:rPr>
                        <a:t>张芳（总部客户</a:t>
                      </a:r>
                      <a:r>
                        <a:rPr sz="900" kern="0" spc="-40" dirty="0">
                          <a:solidFill>
                            <a:srgbClr val="000000">
                              <a:alpha val="100000"/>
                            </a:srgbClr>
                          </a:solidFill>
                          <a:latin typeface="SimSun"/>
                          <a:ea typeface="SimSun"/>
                          <a:cs typeface="SimSun"/>
                        </a:rPr>
                        <a:t>工程师）</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gridSpan="4">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4">
                  <a:txBody>
                    <a:bodyPr/>
                    <a:lstStyle/>
                    <a:p>
                      <a:pPr algn="l" rtl="0" eaLnBrk="0">
                        <a:lnSpc>
                          <a:spcPct val="149000"/>
                        </a:lnSpc>
                        <a:tabLst/>
                      </a:pPr>
                      <a:endParaRPr lang="Arial" altLang="Arial" sz="200" dirty="0"/>
                    </a:p>
                    <a:p>
                      <a:pPr marL="84455" algn="l" rtl="0" eaLnBrk="0">
                        <a:lnSpc>
                          <a:spcPct val="94000"/>
                        </a:lnSpc>
                        <a:spcBef>
                          <a:spcPts val="2"/>
                        </a:spcBef>
                        <a:tabLst/>
                      </a:pPr>
                      <a:r>
                        <a:rPr sz="900" kern="0" spc="-60" dirty="0">
                          <a:solidFill>
                            <a:srgbClr val="000000">
                              <a:alpha val="100000"/>
                            </a:srgbClr>
                          </a:solidFill>
                          <a:latin typeface="Times New Roman"/>
                          <a:ea typeface="Times New Roman"/>
                          <a:cs typeface="Times New Roman"/>
                        </a:rPr>
                        <a:t>1</a:t>
                      </a:r>
                      <a:r>
                        <a:rPr sz="900" kern="0" spc="-130" dirty="0">
                          <a:solidFill>
                            <a:srgbClr val="000000">
                              <a:alpha val="100000"/>
                            </a:srgbClr>
                          </a:solidFill>
                          <a:latin typeface="Times New Roman"/>
                          <a:ea typeface="Times New Roman"/>
                          <a:cs typeface="Times New Roman"/>
                        </a:rPr>
                        <a:t> </a:t>
                      </a:r>
                      <a:r>
                        <a:rPr sz="900" kern="0" spc="-60" dirty="0">
                          <a:solidFill>
                            <a:srgbClr val="000000">
                              <a:alpha val="100000"/>
                            </a:srgbClr>
                          </a:solidFill>
                          <a:latin typeface="SimSun"/>
                          <a:ea typeface="SimSun"/>
                          <a:cs typeface="SimSun"/>
                        </a:rPr>
                        <a:t>、</a:t>
                      </a:r>
                      <a:r>
                        <a:rPr sz="900" kern="0" spc="-60" dirty="0">
                          <a:solidFill>
                            <a:srgbClr val="000000">
                              <a:alpha val="100000"/>
                            </a:srgbClr>
                          </a:solidFill>
                          <a:latin typeface="Times New Roman"/>
                          <a:ea typeface="Times New Roman"/>
                          <a:cs typeface="Times New Roman"/>
                        </a:rPr>
                        <a:t>T</a:t>
                      </a:r>
                      <a:r>
                        <a:rPr sz="900" kern="0" spc="40" dirty="0">
                          <a:solidFill>
                            <a:srgbClr val="000000">
                              <a:alpha val="100000"/>
                            </a:srgbClr>
                          </a:solidFill>
                          <a:latin typeface="Times New Roman"/>
                          <a:ea typeface="Times New Roman"/>
                          <a:cs typeface="Times New Roman"/>
                        </a:rPr>
                        <a:t> </a:t>
                      </a:r>
                      <a:r>
                        <a:rPr sz="900" kern="0" spc="-60" dirty="0">
                          <a:solidFill>
                            <a:srgbClr val="000000">
                              <a:alpha val="100000"/>
                            </a:srgbClr>
                          </a:solidFill>
                          <a:latin typeface="SimSun"/>
                          <a:ea typeface="SimSun"/>
                          <a:cs typeface="SimSun"/>
                        </a:rPr>
                        <a:t>客户考察日程表；</a:t>
                      </a:r>
                      <a:r>
                        <a:rPr sz="900" kern="0" spc="230" dirty="0">
                          <a:solidFill>
                            <a:srgbClr val="000000">
                              <a:alpha val="100000"/>
                            </a:srgbClr>
                          </a:solidFill>
                          <a:latin typeface="SimSun"/>
                          <a:ea typeface="SimSun"/>
                          <a:cs typeface="SimSun"/>
                        </a:rPr>
                        <a:t> </a:t>
                      </a:r>
                      <a:r>
                        <a:rPr sz="900" kern="0" spc="-60" dirty="0">
                          <a:solidFill>
                            <a:srgbClr val="000000">
                              <a:alpha val="100000"/>
                            </a:srgbClr>
                          </a:solidFill>
                          <a:latin typeface="Times New Roman"/>
                          <a:ea typeface="Times New Roman"/>
                          <a:cs typeface="Times New Roman"/>
                        </a:rPr>
                        <a:t>2</a:t>
                      </a:r>
                      <a:r>
                        <a:rPr sz="900" kern="0" spc="-60" dirty="0">
                          <a:solidFill>
                            <a:srgbClr val="000000">
                              <a:alpha val="100000"/>
                            </a:srgbClr>
                          </a:solidFill>
                          <a:latin typeface="SimSun"/>
                          <a:ea typeface="SimSun"/>
                          <a:cs typeface="SimSun"/>
                        </a:rPr>
                        <a:t>、技术服务座谈会汇报材料；</a:t>
                      </a:r>
                      <a:r>
                        <a:rPr sz="900" kern="0" spc="240" dirty="0">
                          <a:solidFill>
                            <a:srgbClr val="000000">
                              <a:alpha val="100000"/>
                            </a:srgbClr>
                          </a:solidFill>
                          <a:latin typeface="SimSun"/>
                          <a:ea typeface="SimSun"/>
                          <a:cs typeface="SimSun"/>
                        </a:rPr>
                        <a:t> </a:t>
                      </a:r>
                      <a:r>
                        <a:rPr sz="900" kern="0" spc="-60" dirty="0">
                          <a:solidFill>
                            <a:srgbClr val="000000">
                              <a:alpha val="100000"/>
                            </a:srgbClr>
                          </a:solidFill>
                          <a:latin typeface="Times New Roman"/>
                          <a:ea typeface="Times New Roman"/>
                          <a:cs typeface="Times New Roman"/>
                        </a:rPr>
                        <a:t>3</a:t>
                      </a:r>
                      <a:r>
                        <a:rPr sz="900" kern="0" spc="-60" dirty="0">
                          <a:solidFill>
                            <a:srgbClr val="000000">
                              <a:alpha val="100000"/>
                            </a:srgbClr>
                          </a:solidFill>
                          <a:latin typeface="SimSun"/>
                          <a:ea typeface="SimSun"/>
                          <a:cs typeface="SimSun"/>
                        </a:rPr>
                        <a:t>、供应链座谈汇报材料；</a:t>
                      </a:r>
                      <a:r>
                        <a:rPr sz="900" kern="0" spc="230" dirty="0">
                          <a:solidFill>
                            <a:srgbClr val="000000">
                              <a:alpha val="100000"/>
                            </a:srgbClr>
                          </a:solidFill>
                          <a:latin typeface="SimSun"/>
                          <a:ea typeface="SimSun"/>
                          <a:cs typeface="SimSun"/>
                        </a:rPr>
                        <a:t> </a:t>
                      </a:r>
                      <a:r>
                        <a:rPr sz="900" kern="0" spc="-60" dirty="0">
                          <a:solidFill>
                            <a:srgbClr val="000000">
                              <a:alpha val="100000"/>
                            </a:srgbClr>
                          </a:solidFill>
                          <a:latin typeface="Times New Roman"/>
                          <a:ea typeface="Times New Roman"/>
                          <a:cs typeface="Times New Roman"/>
                        </a:rPr>
                        <a:t>4</a:t>
                      </a:r>
                      <a:r>
                        <a:rPr sz="900" kern="0" spc="-60" dirty="0">
                          <a:solidFill>
                            <a:srgbClr val="000000">
                              <a:alpha val="100000"/>
                            </a:srgbClr>
                          </a:solidFill>
                          <a:latin typeface="SimSun"/>
                          <a:ea typeface="SimSun"/>
                          <a:cs typeface="SimSun"/>
                        </a:rPr>
                        <a:t>、研发座谈汇报材料；</a:t>
                      </a:r>
                      <a:r>
                        <a:rPr sz="900" kern="0" spc="250" dirty="0">
                          <a:solidFill>
                            <a:srgbClr val="000000">
                              <a:alpha val="100000"/>
                            </a:srgbClr>
                          </a:solidFill>
                          <a:latin typeface="SimSun"/>
                          <a:ea typeface="SimSun"/>
                          <a:cs typeface="SimSun"/>
                        </a:rPr>
                        <a:t> </a:t>
                      </a:r>
                      <a:r>
                        <a:rPr sz="900" kern="0" spc="-60" dirty="0">
                          <a:solidFill>
                            <a:srgbClr val="000000">
                              <a:alpha val="100000"/>
                            </a:srgbClr>
                          </a:solidFill>
                          <a:latin typeface="Times New Roman"/>
                          <a:ea typeface="Times New Roman"/>
                          <a:cs typeface="Times New Roman"/>
                        </a:rPr>
                        <a:t>5</a:t>
                      </a:r>
                      <a:r>
                        <a:rPr sz="900" kern="0" spc="-60" dirty="0">
                          <a:solidFill>
                            <a:srgbClr val="000000">
                              <a:alpha val="100000"/>
                            </a:srgbClr>
                          </a:solidFill>
                          <a:latin typeface="SimSun"/>
                          <a:ea typeface="SimSun"/>
                          <a:cs typeface="SimSun"/>
                        </a:rPr>
                        <a:t>、高层交流</a:t>
                      </a:r>
                      <a:r>
                        <a:rPr sz="900" kern="0" spc="-70" dirty="0">
                          <a:solidFill>
                            <a:srgbClr val="000000">
                              <a:alpha val="100000"/>
                            </a:srgbClr>
                          </a:solidFill>
                          <a:latin typeface="SimSun"/>
                          <a:ea typeface="SimSun"/>
                          <a:cs typeface="SimSun"/>
                        </a:rPr>
                        <a:t>发言稿。</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gridSpan="4">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977514">
                <a:tc gridSpan="4">
                  <a:txBody>
                    <a:bodyPr/>
                    <a:lstStyle/>
                    <a:p>
                      <a:pPr algn="l" rtl="0" eaLnBrk="0">
                        <a:lnSpc>
                          <a:spcPct val="145000"/>
                        </a:lnSpc>
                        <a:tabLst/>
                      </a:pPr>
                      <a:endParaRPr lang="Arial" altLang="Arial" sz="200" dirty="0"/>
                    </a:p>
                    <a:p>
                      <a:pPr marL="303529" indent="-219075" algn="l" rtl="0" eaLnBrk="0">
                        <a:lnSpc>
                          <a:spcPct val="128000"/>
                        </a:lnSpc>
                        <a:spcBef>
                          <a:spcPts val="2"/>
                        </a:spcBef>
                        <a:tabLst/>
                      </a:pPr>
                      <a:r>
                        <a:rPr sz="900" kern="0" spc="-30" dirty="0">
                          <a:solidFill>
                            <a:srgbClr val="000000">
                              <a:alpha val="100000"/>
                            </a:srgbClr>
                          </a:solidFill>
                          <a:latin typeface="Times New Roman"/>
                          <a:ea typeface="Times New Roman"/>
                          <a:cs typeface="Times New Roman"/>
                        </a:rPr>
                        <a:t>1</a:t>
                      </a:r>
                      <a:r>
                        <a:rPr sz="900" kern="0" spc="-14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 王五： 经过充分征求客户意见、结合公司总部的实际情况，</a:t>
                      </a:r>
                      <a:r>
                        <a:rPr sz="900" kern="0" spc="18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考察日程表和</a:t>
                      </a:r>
                      <a:r>
                        <a:rPr sz="900" kern="0" spc="-40" dirty="0">
                          <a:solidFill>
                            <a:srgbClr val="000000">
                              <a:alpha val="100000"/>
                            </a:srgbClr>
                          </a:solidFill>
                          <a:latin typeface="SimSun"/>
                          <a:ea typeface="SimSun"/>
                          <a:cs typeface="SimSun"/>
                        </a:rPr>
                        <a:t>客户的重要关注点已经最终确认。（附</a:t>
                      </a:r>
                      <a:r>
                        <a:rPr sz="900" kern="0" spc="-16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T </a:t>
                      </a:r>
                      <a:r>
                        <a:rPr sz="900" kern="0" spc="-40" dirty="0">
                          <a:solidFill>
                            <a:srgbClr val="000000">
                              <a:alpha val="100000"/>
                            </a:srgbClr>
                          </a:solidFill>
                          <a:latin typeface="SimSun"/>
                          <a:ea typeface="SimSun"/>
                          <a:cs typeface="SimSun"/>
                        </a:rPr>
                        <a:t>客户考察</a:t>
                      </a:r>
                      <a:r>
                        <a:rPr sz="900" kern="0" spc="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日程表</a:t>
                      </a:r>
                      <a:r>
                        <a:rPr sz="900" kern="0" spc="-30" dirty="0">
                          <a:solidFill>
                            <a:srgbClr val="000000">
                              <a:alpha val="100000"/>
                            </a:srgbClr>
                          </a:solidFill>
                          <a:latin typeface="SimSun"/>
                          <a:ea typeface="SimSun"/>
                          <a:cs typeface="SimSun"/>
                        </a:rPr>
                        <a:t>）；</a:t>
                      </a:r>
                      <a:r>
                        <a:rPr sz="900" kern="0" spc="-50" dirty="0">
                          <a:solidFill>
                            <a:srgbClr val="000000">
                              <a:alpha val="100000"/>
                            </a:srgbClr>
                          </a:solidFill>
                          <a:latin typeface="SimSun"/>
                          <a:ea typeface="SimSun"/>
                          <a:cs typeface="SimSun"/>
                        </a:rPr>
                        <a:t>张芳补充： 根据日程表的安排，</a:t>
                      </a:r>
                      <a:r>
                        <a:rPr sz="900" kern="0" spc="22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客户将入住五星级的五洲酒店，</a:t>
                      </a:r>
                      <a:r>
                        <a:rPr sz="900" kern="0" spc="20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距离公司的常规车程为</a:t>
                      </a:r>
                      <a:r>
                        <a:rPr sz="900" kern="0" spc="-210" dirty="0">
                          <a:solidFill>
                            <a:srgbClr val="000000">
                              <a:alpha val="100000"/>
                            </a:srgbClr>
                          </a:solidFill>
                          <a:latin typeface="SimSun"/>
                          <a:ea typeface="SimSun"/>
                          <a:cs typeface="SimSun"/>
                        </a:rPr>
                        <a:t> </a:t>
                      </a:r>
                      <a:r>
                        <a:rPr sz="900" kern="0" spc="-50" dirty="0">
                          <a:solidFill>
                            <a:srgbClr val="000000">
                              <a:alpha val="100000"/>
                            </a:srgbClr>
                          </a:solidFill>
                          <a:latin typeface="Times New Roman"/>
                          <a:ea typeface="Times New Roman"/>
                          <a:cs typeface="Times New Roman"/>
                        </a:rPr>
                        <a:t>20~25</a:t>
                      </a:r>
                      <a:r>
                        <a:rPr sz="900" kern="0" spc="40" dirty="0">
                          <a:solidFill>
                            <a:srgbClr val="000000">
                              <a:alpha val="100000"/>
                            </a:srgbClr>
                          </a:solidFill>
                          <a:latin typeface="Times New Roman"/>
                          <a:ea typeface="Times New Roman"/>
                          <a:cs typeface="Times New Roman"/>
                        </a:rPr>
                        <a:t> </a:t>
                      </a:r>
                      <a:r>
                        <a:rPr sz="900" kern="0" spc="-50" dirty="0">
                          <a:solidFill>
                            <a:srgbClr val="000000">
                              <a:alpha val="100000"/>
                            </a:srgbClr>
                          </a:solidFill>
                          <a:latin typeface="SimSun"/>
                          <a:ea typeface="SimSun"/>
                          <a:cs typeface="SimSun"/>
                        </a:rPr>
                        <a:t>分钟， </a:t>
                      </a:r>
                      <a:r>
                        <a:rPr sz="900" kern="0" spc="-60" dirty="0">
                          <a:solidFill>
                            <a:srgbClr val="000000">
                              <a:alpha val="100000"/>
                            </a:srgbClr>
                          </a:solidFill>
                          <a:latin typeface="SimSun"/>
                          <a:ea typeface="SimSun"/>
                          <a:cs typeface="SimSun"/>
                        </a:rPr>
                        <a:t>其他各项后</a:t>
                      </a:r>
                      <a:r>
                        <a:rPr sz="900" kern="0" spc="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勤资源也已确认；</a:t>
                      </a:r>
                      <a:endParaRPr lang="SimSun" altLang="SimSun" sz="900" dirty="0"/>
                    </a:p>
                    <a:p>
                      <a:pPr marL="302895" indent="-229234" algn="l" rtl="0" eaLnBrk="0">
                        <a:lnSpc>
                          <a:spcPct val="128000"/>
                        </a:lnSpc>
                        <a:spcBef>
                          <a:spcPts val="533"/>
                        </a:spcBef>
                        <a:tabLst/>
                      </a:pPr>
                      <a:r>
                        <a:rPr sz="900" kern="0" spc="-10" dirty="0">
                          <a:solidFill>
                            <a:srgbClr val="000000">
                              <a:alpha val="100000"/>
                            </a:srgbClr>
                          </a:solidFill>
                          <a:latin typeface="Times New Roman"/>
                          <a:ea typeface="Times New Roman"/>
                          <a:cs typeface="Times New Roman"/>
                        </a:rPr>
                        <a:t>2</a:t>
                      </a:r>
                      <a:r>
                        <a:rPr sz="900" kern="0" spc="-12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SimSun"/>
                          <a:ea typeface="SimSun"/>
                          <a:cs typeface="SimSun"/>
                        </a:rPr>
                        <a:t>、 赵六：该项目情况已向技术服务部李总汇报，由</a:t>
                      </a:r>
                      <a:r>
                        <a:rPr sz="900" kern="0" spc="-20" dirty="0">
                          <a:solidFill>
                            <a:srgbClr val="000000">
                              <a:alpha val="100000"/>
                            </a:srgbClr>
                          </a:solidFill>
                          <a:latin typeface="SimSun"/>
                          <a:ea typeface="SimSun"/>
                          <a:cs typeface="SimSun"/>
                        </a:rPr>
                        <a:t>李总亲自指定了交流人员</a:t>
                      </a:r>
                      <a:r>
                        <a:rPr sz="900" kern="0" spc="-13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3</a:t>
                      </a:r>
                      <a:r>
                        <a:rPr sz="900" kern="0" spc="11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名，即赵六（我本人</a:t>
                      </a:r>
                      <a:r>
                        <a:rPr sz="900" kern="0" spc="-30" dirty="0">
                          <a:solidFill>
                            <a:srgbClr val="000000">
                              <a:alpha val="100000"/>
                            </a:srgbClr>
                          </a:solidFill>
                          <a:latin typeface="SimSun"/>
                          <a:ea typeface="SimSun"/>
                          <a:cs typeface="SimSun"/>
                        </a:rPr>
                        <a:t>），</a:t>
                      </a:r>
                      <a:r>
                        <a:rPr sz="900" kern="0" spc="-20" dirty="0">
                          <a:solidFill>
                            <a:srgbClr val="000000">
                              <a:alpha val="100000"/>
                            </a:srgbClr>
                          </a:solidFill>
                          <a:latin typeface="SimSun"/>
                          <a:ea typeface="SimSun"/>
                          <a:cs typeface="SimSun"/>
                        </a:rPr>
                        <a:t>技术骨干</a:t>
                      </a:r>
                      <a:r>
                        <a:rPr sz="900" kern="0" spc="-12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XX</a:t>
                      </a:r>
                      <a:r>
                        <a:rPr sz="900" kern="0" spc="-20" dirty="0">
                          <a:solidFill>
                            <a:srgbClr val="000000">
                              <a:alpha val="100000"/>
                            </a:srgbClr>
                          </a:solidFill>
                          <a:latin typeface="SimSun"/>
                          <a:ea typeface="SimSun"/>
                          <a:cs typeface="SimSun"/>
                        </a:rPr>
                        <a:t>，和有多  </a:t>
                      </a:r>
                      <a:r>
                        <a:rPr sz="900" kern="0" spc="0" dirty="0">
                          <a:solidFill>
                            <a:srgbClr val="000000">
                              <a:alpha val="100000"/>
                            </a:srgbClr>
                          </a:solidFill>
                          <a:latin typeface="SimSun"/>
                          <a:ea typeface="SimSun"/>
                          <a:cs typeface="SimSun"/>
                        </a:rPr>
                        <a:t>个工程项目实施经验的</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XXX</a:t>
                      </a:r>
                      <a:r>
                        <a:rPr sz="900" kern="0" spc="0" dirty="0">
                          <a:solidFill>
                            <a:srgbClr val="000000">
                              <a:alpha val="100000"/>
                            </a:srgbClr>
                          </a:solidFill>
                          <a:latin typeface="SimSun"/>
                          <a:ea typeface="SimSun"/>
                          <a:cs typeface="SimSun"/>
                        </a:rPr>
                        <a:t>。与客户经理王五沟通后，我</a:t>
                      </a:r>
                      <a:r>
                        <a:rPr sz="900" kern="0" spc="-10" dirty="0">
                          <a:solidFill>
                            <a:srgbClr val="000000">
                              <a:alpha val="100000"/>
                            </a:srgbClr>
                          </a:solidFill>
                          <a:latin typeface="SimSun"/>
                          <a:ea typeface="SimSun"/>
                          <a:cs typeface="SimSun"/>
                        </a:rPr>
                        <a:t>们确定了技术服务座谈汇报材料，并准备在交流后向客户承诺，  </a:t>
                      </a:r>
                      <a:r>
                        <a:rPr sz="900" kern="0" spc="-20" dirty="0">
                          <a:solidFill>
                            <a:srgbClr val="000000">
                              <a:alpha val="100000"/>
                            </a:srgbClr>
                          </a:solidFill>
                          <a:latin typeface="SimSun"/>
                          <a:ea typeface="SimSun"/>
                          <a:cs typeface="SimSun"/>
                        </a:rPr>
                        <a:t>将</a:t>
                      </a:r>
                      <a:r>
                        <a:rPr sz="900" kern="0" spc="-23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N </a:t>
                      </a:r>
                      <a:r>
                        <a:rPr sz="900" kern="0" spc="-20" dirty="0">
                          <a:solidFill>
                            <a:srgbClr val="000000">
                              <a:alpha val="100000"/>
                            </a:srgbClr>
                          </a:solidFill>
                          <a:latin typeface="SimSun"/>
                          <a:ea typeface="SimSun"/>
                          <a:cs typeface="SimSun"/>
                        </a:rPr>
                        <a:t>项目确定为公司级重大工程项目，在</a:t>
                      </a:r>
                      <a:r>
                        <a:rPr sz="900" kern="0" spc="-18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8</a:t>
                      </a:r>
                      <a:r>
                        <a:rPr sz="900" kern="0" spc="8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月上旬派</a:t>
                      </a:r>
                      <a:r>
                        <a:rPr sz="900" kern="0" spc="-22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XXX </a:t>
                      </a:r>
                      <a:r>
                        <a:rPr sz="900" kern="0" spc="-20" dirty="0">
                          <a:solidFill>
                            <a:srgbClr val="000000">
                              <a:alpha val="100000"/>
                            </a:srgbClr>
                          </a:solidFill>
                          <a:latin typeface="SimSun"/>
                          <a:ea typeface="SimSun"/>
                          <a:cs typeface="SimSun"/>
                        </a:rPr>
                        <a:t>前往</a:t>
                      </a:r>
                      <a:r>
                        <a:rPr sz="900" kern="0" spc="-22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A</a:t>
                      </a:r>
                      <a:r>
                        <a:rPr sz="900" kern="0" spc="12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国任大项目经理</a:t>
                      </a:r>
                      <a:r>
                        <a:rPr sz="900" kern="0" spc="-40" dirty="0">
                          <a:solidFill>
                            <a:srgbClr val="000000">
                              <a:alpha val="100000"/>
                            </a:srgbClr>
                          </a:solidFill>
                          <a:latin typeface="SimSun"/>
                          <a:ea typeface="SimSun"/>
                          <a:cs typeface="SimSun"/>
                        </a:rPr>
                        <a:t>；（</a:t>
                      </a:r>
                      <a:r>
                        <a:rPr sz="900" kern="0" spc="-20" dirty="0">
                          <a:solidFill>
                            <a:srgbClr val="000000">
                              <a:alpha val="100000"/>
                            </a:srgbClr>
                          </a:solidFill>
                          <a:latin typeface="SimSun"/>
                          <a:ea typeface="SimSun"/>
                          <a:cs typeface="SimSun"/>
                        </a:rPr>
                        <a:t>附技</a:t>
                      </a:r>
                      <a:r>
                        <a:rPr sz="900" kern="0" spc="-30" dirty="0">
                          <a:solidFill>
                            <a:srgbClr val="000000">
                              <a:alpha val="100000"/>
                            </a:srgbClr>
                          </a:solidFill>
                          <a:latin typeface="SimSun"/>
                          <a:ea typeface="SimSun"/>
                          <a:cs typeface="SimSun"/>
                        </a:rPr>
                        <a:t>术服务座谈会汇报材料</a:t>
                      </a:r>
                      <a:r>
                        <a:rPr sz="900" kern="0" spc="-40" dirty="0">
                          <a:solidFill>
                            <a:srgbClr val="000000">
                              <a:alpha val="100000"/>
                            </a:srgbClr>
                          </a:solidFill>
                          <a:latin typeface="SimSun"/>
                          <a:ea typeface="SimSun"/>
                          <a:cs typeface="SimSun"/>
                        </a:rPr>
                        <a:t>）；</a:t>
                      </a:r>
                      <a:endParaRPr lang="SimSun" altLang="SimSun" sz="900" dirty="0"/>
                    </a:p>
                    <a:p>
                      <a:pPr marL="326390" indent="-250190" algn="l" rtl="0" eaLnBrk="0">
                        <a:lnSpc>
                          <a:spcPct val="119000"/>
                        </a:lnSpc>
                        <a:spcBef>
                          <a:spcPts val="550"/>
                        </a:spcBef>
                        <a:tabLst/>
                      </a:pPr>
                      <a:r>
                        <a:rPr sz="900" kern="0" spc="-40" dirty="0">
                          <a:solidFill>
                            <a:srgbClr val="000000">
                              <a:alpha val="100000"/>
                            </a:srgbClr>
                          </a:solidFill>
                          <a:latin typeface="Times New Roman"/>
                          <a:ea typeface="Times New Roman"/>
                          <a:cs typeface="Times New Roman"/>
                        </a:rPr>
                        <a:t>3</a:t>
                      </a:r>
                      <a:r>
                        <a:rPr sz="900" kern="0" spc="-130" dirty="0">
                          <a:solidFill>
                            <a:srgbClr val="000000">
                              <a:alpha val="100000"/>
                            </a:srgbClr>
                          </a:solidFill>
                          <a:latin typeface="Times New Roman"/>
                          <a:ea typeface="Times New Roman"/>
                          <a:cs typeface="Times New Roman"/>
                        </a:rPr>
                        <a:t> </a:t>
                      </a:r>
                      <a:r>
                        <a:rPr sz="900" kern="0" spc="-40" dirty="0">
                          <a:solidFill>
                            <a:srgbClr val="000000">
                              <a:alpha val="100000"/>
                            </a:srgbClr>
                          </a:solidFill>
                          <a:latin typeface="SimSun"/>
                          <a:ea typeface="SimSun"/>
                          <a:cs typeface="SimSun"/>
                        </a:rPr>
                        <a:t>、 吴丹： 在海外出差的供应链管理部刘总电话指示，</a:t>
                      </a:r>
                      <a:r>
                        <a:rPr sz="900" kern="0" spc="230" dirty="0">
                          <a:solidFill>
                            <a:srgbClr val="000000">
                              <a:alpha val="100000"/>
                            </a:srgbClr>
                          </a:solidFill>
                          <a:latin typeface="SimSun"/>
                          <a:ea typeface="SimSun"/>
                          <a:cs typeface="SimSun"/>
                        </a:rPr>
                        <a:t> </a:t>
                      </a:r>
                      <a:r>
                        <a:rPr sz="900" kern="0" spc="-40" dirty="0">
                          <a:solidFill>
                            <a:srgbClr val="000000">
                              <a:alpha val="100000"/>
                            </a:srgbClr>
                          </a:solidFill>
                          <a:latin typeface="SimSun"/>
                          <a:ea typeface="SimSun"/>
                          <a:cs typeface="SimSun"/>
                        </a:rPr>
                        <a:t>供应链成立</a:t>
                      </a:r>
                      <a:r>
                        <a:rPr sz="900" kern="0" spc="-240" dirty="0">
                          <a:solidFill>
                            <a:srgbClr val="000000">
                              <a:alpha val="100000"/>
                            </a:srgbClr>
                          </a:solidFill>
                          <a:latin typeface="SimSun"/>
                          <a:ea typeface="SimSun"/>
                          <a:cs typeface="SimSun"/>
                        </a:rPr>
                        <a:t> </a:t>
                      </a:r>
                      <a:r>
                        <a:rPr sz="900" kern="0" spc="-50" dirty="0">
                          <a:solidFill>
                            <a:srgbClr val="000000">
                              <a:alpha val="100000"/>
                            </a:srgbClr>
                          </a:solidFill>
                          <a:latin typeface="Times New Roman"/>
                          <a:ea typeface="Times New Roman"/>
                          <a:cs typeface="Times New Roman"/>
                        </a:rPr>
                        <a:t>N </a:t>
                      </a:r>
                      <a:r>
                        <a:rPr sz="900" kern="0" spc="-50" dirty="0">
                          <a:solidFill>
                            <a:srgbClr val="000000">
                              <a:alpha val="100000"/>
                            </a:srgbClr>
                          </a:solidFill>
                          <a:latin typeface="SimSun"/>
                          <a:ea typeface="SimSun"/>
                          <a:cs typeface="SimSun"/>
                        </a:rPr>
                        <a:t>项目供货支持小组，</a:t>
                      </a:r>
                      <a:r>
                        <a:rPr sz="900" kern="0" spc="22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协调库存、组织加班生产，</a:t>
                      </a:r>
                      <a:r>
                        <a:rPr sz="900" kern="0" spc="22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保障</a:t>
                      </a:r>
                      <a:r>
                        <a:rPr sz="900" kern="0" spc="-240" dirty="0">
                          <a:solidFill>
                            <a:srgbClr val="000000">
                              <a:alpha val="100000"/>
                            </a:srgbClr>
                          </a:solidFill>
                          <a:latin typeface="SimSun"/>
                          <a:ea typeface="SimSun"/>
                          <a:cs typeface="SimSun"/>
                        </a:rPr>
                        <a:t> </a:t>
                      </a:r>
                      <a:r>
                        <a:rPr sz="900" kern="0" spc="-50" dirty="0">
                          <a:solidFill>
                            <a:srgbClr val="000000">
                              <a:alpha val="100000"/>
                            </a:srgbClr>
                          </a:solidFill>
                          <a:latin typeface="Times New Roman"/>
                          <a:ea typeface="Times New Roman"/>
                          <a:cs typeface="Times New Roman"/>
                        </a:rPr>
                        <a:t>N </a:t>
                      </a:r>
                      <a:r>
                        <a:rPr sz="900" kern="0" spc="-50" dirty="0">
                          <a:solidFill>
                            <a:srgbClr val="000000">
                              <a:alpha val="100000"/>
                            </a:srgbClr>
                          </a:solidFill>
                          <a:latin typeface="SimSun"/>
                          <a:ea typeface="SimSun"/>
                          <a:cs typeface="SimSun"/>
                        </a:rPr>
                        <a:t>项</a:t>
                      </a:r>
                      <a:r>
                        <a:rPr sz="900" kern="0" spc="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目后续发货及时率。（附技术服务座谈</a:t>
                      </a:r>
                      <a:r>
                        <a:rPr sz="900" kern="0" spc="-60" dirty="0">
                          <a:solidFill>
                            <a:srgbClr val="000000">
                              <a:alpha val="100000"/>
                            </a:srgbClr>
                          </a:solidFill>
                          <a:latin typeface="SimSun"/>
                          <a:ea typeface="SimSun"/>
                          <a:cs typeface="SimSun"/>
                        </a:rPr>
                        <a:t>会汇报材料</a:t>
                      </a:r>
                      <a:r>
                        <a:rPr sz="900" kern="0" spc="-20" dirty="0">
                          <a:solidFill>
                            <a:srgbClr val="000000">
                              <a:alpha val="100000"/>
                            </a:srgbClr>
                          </a:solidFill>
                          <a:latin typeface="SimSun"/>
                          <a:ea typeface="SimSun"/>
                          <a:cs typeface="SimSun"/>
                        </a:rPr>
                        <a:t>）；</a:t>
                      </a:r>
                      <a:endParaRPr lang="SimSun" altLang="SimSun" sz="900" dirty="0"/>
                    </a:p>
                    <a:p>
                      <a:pPr marL="304800" indent="-231775" algn="l" rtl="0" eaLnBrk="0">
                        <a:lnSpc>
                          <a:spcPct val="119000"/>
                        </a:lnSpc>
                        <a:spcBef>
                          <a:spcPts val="550"/>
                        </a:spcBef>
                        <a:tabLst/>
                      </a:pPr>
                      <a:r>
                        <a:rPr sz="900" kern="0" spc="-30" dirty="0">
                          <a:solidFill>
                            <a:srgbClr val="000000">
                              <a:alpha val="100000"/>
                            </a:srgbClr>
                          </a:solidFill>
                          <a:latin typeface="Times New Roman"/>
                          <a:ea typeface="Times New Roman"/>
                          <a:cs typeface="Times New Roman"/>
                        </a:rPr>
                        <a:t>4</a:t>
                      </a:r>
                      <a:r>
                        <a:rPr sz="900" kern="0" spc="-13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 刘峰： 已召集固网产品线</a:t>
                      </a:r>
                      <a:r>
                        <a:rPr sz="900" kern="0" spc="-19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5 </a:t>
                      </a:r>
                      <a:r>
                        <a:rPr sz="900" kern="0" spc="-30" dirty="0">
                          <a:solidFill>
                            <a:srgbClr val="000000">
                              <a:alpha val="100000"/>
                            </a:srgbClr>
                          </a:solidFill>
                          <a:latin typeface="SimSun"/>
                          <a:ea typeface="SimSun"/>
                          <a:cs typeface="SimSun"/>
                        </a:rPr>
                        <a:t>位专家开会，</a:t>
                      </a:r>
                      <a:r>
                        <a:rPr sz="900" kern="0" spc="20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通报了</a:t>
                      </a:r>
                      <a:r>
                        <a:rPr sz="900" kern="0" spc="-20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06</a:t>
                      </a:r>
                      <a:r>
                        <a:rPr sz="900" kern="0" spc="40" dirty="0">
                          <a:solidFill>
                            <a:srgbClr val="000000">
                              <a:alpha val="100000"/>
                            </a:srgbClr>
                          </a:solidFill>
                          <a:latin typeface="Times New Roman"/>
                          <a:ea typeface="Times New Roman"/>
                          <a:cs typeface="Times New Roman"/>
                        </a:rPr>
                        <a:t> </a:t>
                      </a:r>
                      <a:r>
                        <a:rPr sz="900" kern="0" spc="-30" dirty="0">
                          <a:solidFill>
                            <a:srgbClr val="000000">
                              <a:alpha val="100000"/>
                            </a:srgbClr>
                          </a:solidFill>
                          <a:latin typeface="SimSun"/>
                          <a:ea typeface="SimSun"/>
                          <a:cs typeface="SimSun"/>
                        </a:rPr>
                        <a:t>年</a:t>
                      </a:r>
                      <a:r>
                        <a:rPr sz="900" kern="0" spc="-40" dirty="0">
                          <a:solidFill>
                            <a:srgbClr val="000000">
                              <a:alpha val="100000"/>
                            </a:srgbClr>
                          </a:solidFill>
                          <a:latin typeface="SimSun"/>
                          <a:ea typeface="SimSun"/>
                          <a:cs typeface="SimSun"/>
                        </a:rPr>
                        <a:t>一季度前承诺特性开发的开发进展情况，</a:t>
                      </a:r>
                      <a:r>
                        <a:rPr sz="900" kern="0" spc="200" dirty="0">
                          <a:solidFill>
                            <a:srgbClr val="000000">
                              <a:alpha val="100000"/>
                            </a:srgbClr>
                          </a:solidFill>
                          <a:latin typeface="SimSun"/>
                          <a:ea typeface="SimSun"/>
                          <a:cs typeface="SimSun"/>
                        </a:rPr>
                        <a:t> </a:t>
                      </a:r>
                      <a:r>
                        <a:rPr sz="900" kern="0" spc="-40" dirty="0">
                          <a:solidFill>
                            <a:srgbClr val="000000">
                              <a:alpha val="100000"/>
                            </a:srgbClr>
                          </a:solidFill>
                          <a:latin typeface="SimSun"/>
                          <a:ea typeface="SimSun"/>
                          <a:cs typeface="SimSun"/>
                        </a:rPr>
                        <a:t>给开发小组加派两名业务专</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家，并对测试中已出现和后期可能的问题讨论出了解决办法或应急处理措施，（附研</a:t>
                      </a:r>
                      <a:r>
                        <a:rPr sz="900" kern="0" spc="-30" dirty="0">
                          <a:solidFill>
                            <a:srgbClr val="000000">
                              <a:alpha val="100000"/>
                            </a:srgbClr>
                          </a:solidFill>
                          <a:latin typeface="SimSun"/>
                          <a:ea typeface="SimSun"/>
                          <a:cs typeface="SimSun"/>
                        </a:rPr>
                        <a:t>发座谈会汇报材料</a:t>
                      </a:r>
                      <a:r>
                        <a:rPr sz="900" kern="0" spc="-20" dirty="0">
                          <a:solidFill>
                            <a:srgbClr val="000000">
                              <a:alpha val="100000"/>
                            </a:srgbClr>
                          </a:solidFill>
                          <a:latin typeface="SimSun"/>
                          <a:ea typeface="SimSun"/>
                          <a:cs typeface="SimSun"/>
                        </a:rPr>
                        <a:t>）；</a:t>
                      </a:r>
                      <a:endParaRPr lang="SimSun" altLang="SimSun" sz="900" dirty="0"/>
                    </a:p>
                    <a:p>
                      <a:pPr marL="302895" indent="-226059" algn="l" rtl="0" eaLnBrk="0">
                        <a:lnSpc>
                          <a:spcPct val="128000"/>
                        </a:lnSpc>
                        <a:spcBef>
                          <a:spcPts val="536"/>
                        </a:spcBef>
                        <a:tabLst/>
                      </a:pPr>
                      <a:r>
                        <a:rPr sz="900" kern="0" spc="10" dirty="0">
                          <a:solidFill>
                            <a:srgbClr val="000000">
                              <a:alpha val="100000"/>
                            </a:srgbClr>
                          </a:solidFill>
                          <a:latin typeface="Times New Roman"/>
                          <a:ea typeface="Times New Roman"/>
                          <a:cs typeface="Times New Roman"/>
                        </a:rPr>
                        <a:t>5</a:t>
                      </a:r>
                      <a:r>
                        <a:rPr sz="900" kern="0" spc="-13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SimSun"/>
                          <a:ea typeface="SimSun"/>
                          <a:cs typeface="SimSun"/>
                        </a:rPr>
                        <a:t>、 张三：由于原定出面接待客户的王总需紧</a:t>
                      </a:r>
                      <a:r>
                        <a:rPr sz="900" kern="0" spc="0" dirty="0">
                          <a:solidFill>
                            <a:srgbClr val="000000">
                              <a:alpha val="100000"/>
                            </a:srgbClr>
                          </a:solidFill>
                          <a:latin typeface="SimSun"/>
                          <a:ea typeface="SimSun"/>
                          <a:cs typeface="SimSun"/>
                        </a:rPr>
                        <a:t>急前往背景出差，已向张总汇报情况，协调张总出席高层交流，征求王五意见后  </a:t>
                      </a:r>
                      <a:r>
                        <a:rPr sz="900" kern="0" spc="-40" dirty="0">
                          <a:solidFill>
                            <a:srgbClr val="000000">
                              <a:alpha val="100000"/>
                            </a:srgbClr>
                          </a:solidFill>
                          <a:latin typeface="SimSun"/>
                          <a:ea typeface="SimSun"/>
                          <a:cs typeface="SimSun"/>
                        </a:rPr>
                        <a:t>拟定的发言稿已呈张松审阅，</a:t>
                      </a:r>
                      <a:r>
                        <a:rPr sz="900" kern="0" spc="210" dirty="0">
                          <a:solidFill>
                            <a:srgbClr val="000000">
                              <a:alpha val="100000"/>
                            </a:srgbClr>
                          </a:solidFill>
                          <a:latin typeface="SimSun"/>
                          <a:ea typeface="SimSun"/>
                          <a:cs typeface="SimSun"/>
                        </a:rPr>
                        <a:t> </a:t>
                      </a:r>
                      <a:r>
                        <a:rPr sz="900" kern="0" spc="-40" dirty="0">
                          <a:solidFill>
                            <a:srgbClr val="000000">
                              <a:alpha val="100000"/>
                            </a:srgbClr>
                          </a:solidFill>
                          <a:latin typeface="SimSun"/>
                          <a:ea typeface="SimSun"/>
                          <a:cs typeface="SimSun"/>
                        </a:rPr>
                        <a:t>还在等他最终确认（附高层交</a:t>
                      </a:r>
                      <a:r>
                        <a:rPr sz="900" kern="0" spc="-50" dirty="0">
                          <a:solidFill>
                            <a:srgbClr val="000000">
                              <a:alpha val="100000"/>
                            </a:srgbClr>
                          </a:solidFill>
                          <a:latin typeface="SimSun"/>
                          <a:ea typeface="SimSun"/>
                          <a:cs typeface="SimSun"/>
                        </a:rPr>
                        <a:t>流发言稿</a:t>
                      </a:r>
                      <a:r>
                        <a:rPr sz="900" kern="0" spc="10" dirty="0">
                          <a:solidFill>
                            <a:srgbClr val="000000">
                              <a:alpha val="100000"/>
                            </a:srgbClr>
                          </a:solidFill>
                          <a:latin typeface="SimSun"/>
                          <a:ea typeface="SimSun"/>
                          <a:cs typeface="SimSun"/>
                        </a:rPr>
                        <a:t>）；</a:t>
                      </a:r>
                      <a:r>
                        <a:rPr sz="900" kern="0" spc="-50" dirty="0">
                          <a:solidFill>
                            <a:srgbClr val="000000">
                              <a:alpha val="100000"/>
                            </a:srgbClr>
                          </a:solidFill>
                          <a:latin typeface="SimSun"/>
                          <a:ea typeface="SimSun"/>
                          <a:cs typeface="SimSun"/>
                        </a:rPr>
                        <a:t>综上所述， 考察的各项前期准备已基本就绪，</a:t>
                      </a:r>
                      <a:r>
                        <a:rPr sz="900" kern="0" spc="22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可以</a:t>
                      </a:r>
                      <a:r>
                        <a:rPr sz="900" kern="0" spc="0" dirty="0">
                          <a:solidFill>
                            <a:srgbClr val="000000">
                              <a:alpha val="100000"/>
                            </a:srgbClr>
                          </a:solidFill>
                          <a:latin typeface="SimSun"/>
                          <a:ea typeface="SimSun"/>
                          <a:cs typeface="SimSun"/>
                        </a:rPr>
                        <a:t>  </a:t>
                      </a:r>
                      <a:r>
                        <a:rPr sz="900" kern="0" spc="-30" dirty="0">
                          <a:solidFill>
                            <a:srgbClr val="000000">
                              <a:alpha val="100000"/>
                            </a:srgbClr>
                          </a:solidFill>
                          <a:latin typeface="SimSun"/>
                          <a:ea typeface="SimSun"/>
                          <a:cs typeface="SimSun"/>
                        </a:rPr>
                        <a:t>进入考察实施阶段；</a:t>
                      </a:r>
                      <a:endParaRPr lang="SimSun" altLang="SimSun" sz="900" dirty="0"/>
                    </a:p>
                    <a:p>
                      <a:pPr algn="l" rtl="0" eaLnBrk="0">
                        <a:lnSpc>
                          <a:spcPct val="102000"/>
                        </a:lnSpc>
                        <a:tabLst/>
                      </a:pPr>
                      <a:endParaRPr lang="Arial" altLang="Arial" sz="500" dirty="0"/>
                    </a:p>
                    <a:p>
                      <a:pPr marL="303529" indent="-226695" algn="l" rtl="0" eaLnBrk="0">
                        <a:lnSpc>
                          <a:spcPct val="110000"/>
                        </a:lnSpc>
                        <a:spcBef>
                          <a:spcPts val="1"/>
                        </a:spcBef>
                        <a:tabLst/>
                      </a:pPr>
                      <a:r>
                        <a:rPr sz="1000" kern="0" spc="0" dirty="0">
                          <a:solidFill>
                            <a:srgbClr val="000000">
                              <a:alpha val="100000"/>
                            </a:srgbClr>
                          </a:solidFill>
                          <a:latin typeface="Times New Roman"/>
                          <a:ea typeface="Times New Roman"/>
                          <a:cs typeface="Times New Roman"/>
                        </a:rPr>
                        <a:t>6</a:t>
                      </a:r>
                      <a:r>
                        <a:rPr sz="1000" kern="0" spc="-140" dirty="0">
                          <a:solidFill>
                            <a:srgbClr val="000000">
                              <a:alpha val="100000"/>
                            </a:srgbClr>
                          </a:solidFill>
                          <a:latin typeface="Times New Roman"/>
                          <a:ea typeface="Times New Roman"/>
                          <a:cs typeface="Times New Roman"/>
                        </a:rPr>
                        <a:t> </a:t>
                      </a:r>
                      <a:r>
                        <a:rPr sz="1000" kern="0" spc="0" dirty="0">
                          <a:solidFill>
                            <a:srgbClr val="000000">
                              <a:alpha val="100000"/>
                            </a:srgbClr>
                          </a:solidFill>
                          <a:latin typeface="SimSun"/>
                          <a:ea typeface="SimSun"/>
                          <a:cs typeface="SimSun"/>
                        </a:rPr>
                        <a:t>、</a:t>
                      </a:r>
                      <a:r>
                        <a:rPr sz="1000" kern="0" spc="-19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李四：感谢各位通过积极有效的工作，获得了公司</a:t>
                      </a:r>
                      <a:r>
                        <a:rPr sz="900" kern="0" spc="-10" dirty="0">
                          <a:solidFill>
                            <a:srgbClr val="000000">
                              <a:alpha val="100000"/>
                            </a:srgbClr>
                          </a:solidFill>
                          <a:latin typeface="SimSun"/>
                          <a:ea typeface="SimSun"/>
                          <a:cs typeface="SimSun"/>
                        </a:rPr>
                        <a:t>总部各位高层领导及时、切实的支持，为 </a:t>
                      </a:r>
                      <a:r>
                        <a:rPr sz="900" kern="0" spc="-10" dirty="0">
                          <a:solidFill>
                            <a:srgbClr val="000000">
                              <a:alpha val="100000"/>
                            </a:srgbClr>
                          </a:solidFill>
                          <a:latin typeface="Times New Roman"/>
                          <a:ea typeface="Times New Roman"/>
                          <a:cs typeface="Times New Roman"/>
                        </a:rPr>
                        <a:t>T</a:t>
                      </a:r>
                      <a:r>
                        <a:rPr sz="900" kern="0" spc="17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SimSun"/>
                          <a:ea typeface="SimSun"/>
                          <a:cs typeface="SimSun"/>
                        </a:rPr>
                        <a:t>客户考察公司做好了周密的</a:t>
                      </a:r>
                      <a:r>
                        <a:rPr sz="900" kern="0" spc="0" dirty="0">
                          <a:solidFill>
                            <a:srgbClr val="000000">
                              <a:alpha val="100000"/>
                            </a:srgbClr>
                          </a:solidFill>
                          <a:latin typeface="SimSun"/>
                          <a:ea typeface="SimSun"/>
                          <a:cs typeface="SimSun"/>
                        </a:rPr>
                        <a:t>  </a:t>
                      </a:r>
                      <a:r>
                        <a:rPr sz="900" kern="0" spc="0" dirty="0">
                          <a:solidFill>
                            <a:srgbClr val="000000">
                              <a:alpha val="100000"/>
                            </a:srgbClr>
                          </a:solidFill>
                          <a:latin typeface="SimSun"/>
                          <a:ea typeface="SimSun"/>
                          <a:cs typeface="SimSun"/>
                        </a:rPr>
                        <a:t>准备，打下了良好的基础。在实施接待考察的过程中，请大家继续</a:t>
                      </a:r>
                      <a:r>
                        <a:rPr sz="900" kern="0" spc="-10" dirty="0">
                          <a:solidFill>
                            <a:srgbClr val="000000">
                              <a:alpha val="100000"/>
                            </a:srgbClr>
                          </a:solidFill>
                          <a:latin typeface="SimSun"/>
                          <a:ea typeface="SimSun"/>
                          <a:cs typeface="SimSun"/>
                        </a:rPr>
                        <a:t>通力合作，保障每个环节的顺利进行。</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gridSpan="4">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4">
                  <a:txBody>
                    <a:bodyPr/>
                    <a:lstStyle/>
                    <a:p>
                      <a:pPr algn="l" rtl="0" eaLnBrk="0">
                        <a:lnSpc>
                          <a:spcPct val="148000"/>
                        </a:lnSpc>
                        <a:tabLst/>
                      </a:pPr>
                      <a:endParaRPr lang="Arial" altLang="Arial" sz="200" dirty="0"/>
                    </a:p>
                    <a:p>
                      <a:pPr marL="75564" algn="l" rtl="0" eaLnBrk="0">
                        <a:lnSpc>
                          <a:spcPct val="95000"/>
                        </a:lnSpc>
                        <a:tabLst/>
                      </a:pPr>
                      <a:r>
                        <a:rPr sz="900" kern="0" spc="-30" dirty="0">
                          <a:solidFill>
                            <a:srgbClr val="000000">
                              <a:alpha val="100000"/>
                            </a:srgbClr>
                          </a:solidFill>
                          <a:latin typeface="SimSun"/>
                          <a:ea typeface="SimSun"/>
                          <a:cs typeface="SimSun"/>
                        </a:rPr>
                        <a:t>考察的各项前期准备均已就绪，可以进入考察实施阶段；</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4">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604519">
                <a:tc gridSpan="4">
                  <a:txBody>
                    <a:bodyPr/>
                    <a:lstStyle/>
                    <a:p>
                      <a:pPr algn="l" rtl="0" eaLnBrk="0">
                        <a:lnSpc>
                          <a:spcPct val="148000"/>
                        </a:lnSpc>
                        <a:tabLst/>
                      </a:pPr>
                      <a:endParaRPr lang="Arial" altLang="Arial" sz="200" dirty="0"/>
                    </a:p>
                    <a:p>
                      <a:pPr marL="74930" algn="l" rtl="0" eaLnBrk="0">
                        <a:lnSpc>
                          <a:spcPct val="95000"/>
                        </a:lnSpc>
                        <a:spcBef>
                          <a:spcPts val="2"/>
                        </a:spcBef>
                        <a:tabLst/>
                      </a:pPr>
                      <a:r>
                        <a:rPr sz="900" kern="0" spc="0" dirty="0">
                          <a:solidFill>
                            <a:srgbClr val="000000">
                              <a:alpha val="100000"/>
                            </a:srgbClr>
                          </a:solidFill>
                          <a:latin typeface="SimSun"/>
                          <a:ea typeface="SimSun"/>
                          <a:cs typeface="SimSun"/>
                        </a:rPr>
                        <a:t>报送：王总、张总、李</a:t>
                      </a:r>
                      <a:r>
                        <a:rPr sz="900" kern="0" spc="-10" dirty="0">
                          <a:solidFill>
                            <a:srgbClr val="000000">
                              <a:alpha val="100000"/>
                            </a:srgbClr>
                          </a:solidFill>
                          <a:latin typeface="SimSun"/>
                          <a:ea typeface="SimSun"/>
                          <a:cs typeface="SimSun"/>
                        </a:rPr>
                        <a:t>总、刘总</a:t>
                      </a:r>
                      <a:endParaRPr lang="SimSun" altLang="SimSun" sz="900" dirty="0"/>
                    </a:p>
                    <a:p>
                      <a:pPr marL="76835" algn="l" rtl="0" eaLnBrk="0">
                        <a:lnSpc>
                          <a:spcPct val="95000"/>
                        </a:lnSpc>
                        <a:spcBef>
                          <a:spcPts val="538"/>
                        </a:spcBef>
                        <a:tabLst/>
                      </a:pPr>
                      <a:r>
                        <a:rPr sz="900" kern="0" spc="-10" dirty="0">
                          <a:solidFill>
                            <a:srgbClr val="000000">
                              <a:alpha val="100000"/>
                            </a:srgbClr>
                          </a:solidFill>
                          <a:latin typeface="SimSun"/>
                          <a:ea typeface="SimSun"/>
                          <a:cs typeface="SimSun"/>
                        </a:rPr>
                        <a:t>主送：项目组全体成员</a:t>
                      </a:r>
                      <a:endParaRPr lang="SimSun" altLang="SimSun" sz="900" dirty="0"/>
                    </a:p>
                    <a:p>
                      <a:pPr algn="l" rtl="0" eaLnBrk="0">
                        <a:lnSpc>
                          <a:spcPct val="112000"/>
                        </a:lnSpc>
                        <a:tabLst/>
                      </a:pPr>
                      <a:endParaRPr lang="Arial" altLang="Arial" sz="400" dirty="0"/>
                    </a:p>
                    <a:p>
                      <a:pPr marL="76200" algn="l" rtl="0" eaLnBrk="0">
                        <a:lnSpc>
                          <a:spcPct val="94000"/>
                        </a:lnSpc>
                        <a:tabLst/>
                      </a:pPr>
                      <a:r>
                        <a:rPr sz="900" kern="0" spc="-10" dirty="0">
                          <a:solidFill>
                            <a:srgbClr val="000000">
                              <a:alpha val="100000"/>
                            </a:srgbClr>
                          </a:solidFill>
                          <a:latin typeface="SimSun"/>
                          <a:ea typeface="SimSun"/>
                          <a:cs typeface="SimSun"/>
                        </a:rPr>
                        <a:t>抄送：供应链</a:t>
                      </a:r>
                      <a:r>
                        <a:rPr sz="900" kern="0" spc="-24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N </a:t>
                      </a:r>
                      <a:r>
                        <a:rPr sz="900" kern="0" spc="-10" dirty="0">
                          <a:solidFill>
                            <a:srgbClr val="000000">
                              <a:alpha val="100000"/>
                            </a:srgbClr>
                          </a:solidFill>
                          <a:latin typeface="SimSun"/>
                          <a:ea typeface="SimSun"/>
                          <a:cs typeface="SimSun"/>
                        </a:rPr>
                        <a:t>项目供货支持小组、固网产</a:t>
                      </a:r>
                      <a:r>
                        <a:rPr sz="900" kern="0" spc="-20" dirty="0">
                          <a:solidFill>
                            <a:srgbClr val="000000">
                              <a:alpha val="100000"/>
                            </a:srgbClr>
                          </a:solidFill>
                          <a:latin typeface="SimSun"/>
                          <a:ea typeface="SimSun"/>
                          <a:cs typeface="SimSun"/>
                        </a:rPr>
                        <a:t>品组</a:t>
                      </a:r>
                      <a:r>
                        <a:rPr sz="900" kern="0" spc="-24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N </a:t>
                      </a:r>
                      <a:r>
                        <a:rPr sz="900" kern="0" spc="-20" dirty="0">
                          <a:solidFill>
                            <a:srgbClr val="000000">
                              <a:alpha val="100000"/>
                            </a:srgbClr>
                          </a:solidFill>
                          <a:latin typeface="SimSun"/>
                          <a:ea typeface="SimSun"/>
                          <a:cs typeface="SimSun"/>
                        </a:rPr>
                        <a:t>项目特性开发小组、</a:t>
                      </a:r>
                      <a:r>
                        <a:rPr sz="900" kern="0" spc="16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GTS N </a:t>
                      </a:r>
                      <a:r>
                        <a:rPr sz="900" kern="0" spc="-20" dirty="0">
                          <a:solidFill>
                            <a:srgbClr val="000000">
                              <a:alpha val="100000"/>
                            </a:srgbClr>
                          </a:solidFill>
                          <a:latin typeface="SimSun"/>
                          <a:ea typeface="SimSun"/>
                          <a:cs typeface="SimSun"/>
                        </a:rPr>
                        <a:t>项目组</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graphicFrame>
        <p:nvGraphicFramePr>
          <p:cNvPr id="64" name="table 64"/>
          <p:cNvGraphicFramePr>
            <a:graphicFrameLocks noGrp="1"/>
          </p:cNvGraphicFramePr>
          <p:nvPr/>
        </p:nvGraphicFramePr>
        <p:xfrm>
          <a:off x="2531808" y="5040629"/>
          <a:ext cx="6463030" cy="396875"/>
        </p:xfrm>
        <a:graphic>
          <a:graphicData uri="http://schemas.openxmlformats.org/drawingml/2006/table">
            <a:tbl>
              <a:tblPr/>
              <a:tblGrid>
                <a:gridCol w="6463030"/>
              </a:tblGrid>
              <a:tr h="393700">
                <a:tc>
                  <a:txBody>
                    <a:bodyPr/>
                    <a:lstStyle/>
                    <a:p>
                      <a:pPr algn="l" rtl="0" eaLnBrk="0">
                        <a:lnSpc>
                          <a:spcPct val="104000"/>
                        </a:lnSpc>
                        <a:tabLst/>
                      </a:pPr>
                      <a:endParaRPr lang="Arial" altLang="Arial" sz="200" dirty="0"/>
                    </a:p>
                    <a:p>
                      <a:pPr marL="72389" algn="l" rtl="0" eaLnBrk="0">
                        <a:lnSpc>
                          <a:spcPct val="99000"/>
                        </a:lnSpc>
                        <a:spcBef>
                          <a:spcPts val="1"/>
                        </a:spcBef>
                        <a:tabLst/>
                      </a:pPr>
                      <a:r>
                        <a:rPr sz="1000" kern="0" spc="40" dirty="0">
                          <a:ln w="2667" cap="flat" cmpd="sng">
                            <a:solidFill>
                              <a:srgbClr val="000000">
                                <a:alpha val="100000"/>
                              </a:srgbClr>
                            </a:solidFill>
                            <a:prstDash val="solid"/>
                            <a:miter lim="1"/>
                          </a:ln>
                          <a:solidFill>
                            <a:srgbClr val="000000">
                              <a:alpha val="100000"/>
                            </a:srgbClr>
                          </a:solidFill>
                          <a:latin typeface="SimSun"/>
                          <a:ea typeface="SimSun"/>
                          <a:cs typeface="SimSun"/>
                        </a:rPr>
                        <a:t>五、发言记录（记录</a:t>
                      </a:r>
                      <a:r>
                        <a:rPr sz="1000" kern="0" spc="30" dirty="0">
                          <a:ln w="2667" cap="flat" cmpd="sng">
                            <a:solidFill>
                              <a:srgbClr val="000000">
                                <a:alpha val="100000"/>
                              </a:srgbClr>
                            </a:solidFill>
                            <a:prstDash val="solid"/>
                            <a:miter lim="1"/>
                          </a:ln>
                          <a:solidFill>
                            <a:srgbClr val="000000">
                              <a:alpha val="100000"/>
                            </a:srgbClr>
                          </a:solidFill>
                          <a:latin typeface="SimSun"/>
                          <a:ea typeface="SimSun"/>
                          <a:cs typeface="SimSun"/>
                        </a:rPr>
                        <a:t>发言人的观点、意见和建议）</a:t>
                      </a:r>
                      <a:endParaRPr lang="SimSun" altLang="SimSun" sz="1000" dirty="0"/>
                    </a:p>
                    <a:p>
                      <a:pPr algn="l" rtl="0" eaLnBrk="0">
                        <a:lnSpc>
                          <a:spcPct val="103000"/>
                        </a:lnSpc>
                        <a:tabLst/>
                      </a:pPr>
                      <a:endParaRPr lang="Arial" altLang="Arial" sz="300" dirty="0"/>
                    </a:p>
                    <a:p>
                      <a:pPr marL="66039" algn="l" rtl="0" eaLnBrk="0">
                        <a:lnSpc>
                          <a:spcPct val="96000"/>
                        </a:lnSpc>
                        <a:spcBef>
                          <a:spcPts val="1"/>
                        </a:spcBef>
                        <a:tabLst/>
                      </a:pPr>
                      <a:r>
                        <a:rPr sz="1000" b="1" kern="0" spc="90" dirty="0">
                          <a:solidFill>
                            <a:srgbClr val="000000">
                              <a:alpha val="100000"/>
                            </a:srgbClr>
                          </a:solidFill>
                          <a:latin typeface="Times New Roman"/>
                          <a:ea typeface="Times New Roman"/>
                          <a:cs typeface="Times New Roman"/>
                        </a:rPr>
                        <a:t>V</a:t>
                      </a:r>
                      <a:r>
                        <a:rPr sz="1000" b="1" kern="0" spc="-140" dirty="0">
                          <a:solidFill>
                            <a:srgbClr val="000000">
                              <a:alpha val="100000"/>
                            </a:srgbClr>
                          </a:solidFill>
                          <a:latin typeface="Times New Roman"/>
                          <a:ea typeface="Times New Roman"/>
                          <a:cs typeface="Times New Roman"/>
                        </a:rPr>
                        <a:t> </a:t>
                      </a:r>
                      <a:r>
                        <a:rPr sz="1000" kern="0" spc="9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0" dirty="0">
                          <a:solidFill>
                            <a:srgbClr val="000000">
                              <a:alpha val="100000"/>
                            </a:srgbClr>
                          </a:solidFill>
                          <a:latin typeface="Times New Roman"/>
                          <a:ea typeface="Times New Roman"/>
                          <a:cs typeface="Times New Roman"/>
                        </a:rPr>
                        <a:t>Speaking</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notes</a:t>
                      </a:r>
                      <a:r>
                        <a:rPr sz="1000" b="1" kern="0" spc="90" dirty="0">
                          <a:solidFill>
                            <a:srgbClr val="000000">
                              <a:alpha val="100000"/>
                            </a:srgbClr>
                          </a:solidFill>
                          <a:latin typeface="Times New Roman"/>
                          <a:ea typeface="Times New Roman"/>
                          <a:cs typeface="Times New Roman"/>
                        </a:rPr>
                        <a:t>  </a:t>
                      </a:r>
                      <a:r>
                        <a:rPr sz="1000" kern="0" spc="9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kern="0" spc="20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to</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note</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the</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speakers</a:t>
                      </a:r>
                      <a:r>
                        <a:rPr sz="1000" b="1" kern="0" spc="90" dirty="0">
                          <a:solidFill>
                            <a:srgbClr val="000000">
                              <a:alpha val="100000"/>
                            </a:srgbClr>
                          </a:solidFill>
                          <a:latin typeface="Times New Roman"/>
                          <a:ea typeface="Times New Roman"/>
                          <a:cs typeface="Times New Roman"/>
                        </a:rPr>
                        <a:t>’</a:t>
                      </a:r>
                      <a:r>
                        <a:rPr sz="1000" b="1" kern="0" spc="-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points</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of</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view</a:t>
                      </a:r>
                      <a:r>
                        <a:rPr sz="1000" b="1" kern="0" spc="90" dirty="0">
                          <a:solidFill>
                            <a:srgbClr val="000000">
                              <a:alpha val="100000"/>
                            </a:srgbClr>
                          </a:solidFill>
                          <a:latin typeface="Times New Roman"/>
                          <a:ea typeface="Times New Roman"/>
                          <a:cs typeface="Times New Roman"/>
                        </a:rPr>
                        <a: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opinions</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and</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suggestions</a:t>
                      </a:r>
                      <a:r>
                        <a:rPr sz="1000" kern="0" spc="90" dirty="0">
                          <a:ln w="2667" cap="flat" cmpd="sng">
                            <a:solidFill>
                              <a:srgbClr val="000000">
                                <a:alpha val="100000"/>
                              </a:srgbClr>
                            </a:solidFill>
                            <a:prstDash val="solid"/>
                            <a:miter lim="1"/>
                          </a:ln>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66" name="table 66"/>
          <p:cNvGraphicFramePr>
            <a:graphicFrameLocks noGrp="1"/>
          </p:cNvGraphicFramePr>
          <p:nvPr/>
        </p:nvGraphicFramePr>
        <p:xfrm>
          <a:off x="2531808" y="2823210"/>
          <a:ext cx="6463030" cy="396875"/>
        </p:xfrm>
        <a:graphic>
          <a:graphicData uri="http://schemas.openxmlformats.org/drawingml/2006/table">
            <a:tbl>
              <a:tblPr/>
              <a:tblGrid>
                <a:gridCol w="6463030"/>
              </a:tblGrid>
              <a:tr h="393700">
                <a:tc>
                  <a:txBody>
                    <a:bodyPr/>
                    <a:lstStyle/>
                    <a:p>
                      <a:pPr algn="l" rtl="0" eaLnBrk="0">
                        <a:lnSpc>
                          <a:spcPct val="107000"/>
                        </a:lnSpc>
                        <a:tabLst/>
                      </a:pPr>
                      <a:endParaRPr lang="Arial" altLang="Arial" sz="200" dirty="0"/>
                    </a:p>
                    <a:p>
                      <a:pPr marL="72389" algn="l" rtl="0" eaLnBrk="0">
                        <a:lnSpc>
                          <a:spcPct val="98000"/>
                        </a:lnSpc>
                        <a:spcBef>
                          <a:spcPts val="2"/>
                        </a:spcBef>
                        <a:tabLst/>
                      </a:pPr>
                      <a:r>
                        <a:rPr sz="1000" kern="0" spc="40" dirty="0">
                          <a:ln w="2667" cap="flat" cmpd="sng">
                            <a:solidFill>
                              <a:srgbClr val="000000">
                                <a:alpha val="100000"/>
                              </a:srgbClr>
                            </a:solidFill>
                            <a:prstDash val="solid"/>
                            <a:miter lim="1"/>
                          </a:ln>
                          <a:solidFill>
                            <a:srgbClr val="000000">
                              <a:alpha val="100000"/>
                            </a:srgbClr>
                          </a:solidFill>
                          <a:latin typeface="SimSun"/>
                          <a:ea typeface="SimSun"/>
                          <a:cs typeface="SimSun"/>
                        </a:rPr>
                        <a:t>二、会议目标（简要说明会议的目标，包括期望</a:t>
                      </a:r>
                      <a:r>
                        <a:rPr sz="1000" kern="0" spc="30" dirty="0">
                          <a:ln w="2667" cap="flat" cmpd="sng">
                            <a:solidFill>
                              <a:srgbClr val="000000">
                                <a:alpha val="100000"/>
                              </a:srgbClr>
                            </a:solidFill>
                            <a:prstDash val="solid"/>
                            <a:miter lim="1"/>
                          </a:ln>
                          <a:solidFill>
                            <a:srgbClr val="000000">
                              <a:alpha val="100000"/>
                            </a:srgbClr>
                          </a:solidFill>
                          <a:latin typeface="SimSun"/>
                          <a:ea typeface="SimSun"/>
                          <a:cs typeface="SimSun"/>
                        </a:rPr>
                        <a:t>达到的结果）</a:t>
                      </a:r>
                      <a:endParaRPr lang="SimSun" altLang="SimSun" sz="1000" dirty="0"/>
                    </a:p>
                    <a:p>
                      <a:pPr algn="l" rtl="0" eaLnBrk="0">
                        <a:lnSpc>
                          <a:spcPct val="118000"/>
                        </a:lnSpc>
                        <a:tabLst/>
                      </a:pPr>
                      <a:endParaRPr lang="Arial" altLang="Arial" sz="400" dirty="0"/>
                    </a:p>
                    <a:p>
                      <a:pPr marL="67944" algn="l" rtl="0" eaLnBrk="0">
                        <a:lnSpc>
                          <a:spcPct val="80000"/>
                        </a:lnSpc>
                        <a:spcBef>
                          <a:spcPts val="1"/>
                        </a:spcBef>
                        <a:tabLst/>
                      </a:pPr>
                      <a:r>
                        <a:rPr sz="1000" b="1" kern="0" spc="20" dirty="0">
                          <a:solidFill>
                            <a:srgbClr val="000000">
                              <a:alpha val="100000"/>
                            </a:srgbClr>
                          </a:solidFill>
                          <a:latin typeface="Times New Roman"/>
                          <a:ea typeface="Times New Roman"/>
                          <a:cs typeface="Times New Roman"/>
                        </a:rPr>
                        <a:t>II</a:t>
                      </a:r>
                      <a:r>
                        <a:rPr sz="1000" b="1" kern="0" spc="-140" dirty="0">
                          <a:solidFill>
                            <a:srgbClr val="000000">
                              <a:alpha val="100000"/>
                            </a:srgbClr>
                          </a:solidFill>
                          <a:latin typeface="Times New Roman"/>
                          <a:ea typeface="Times New Roman"/>
                          <a:cs typeface="Times New Roman"/>
                        </a:rPr>
                        <a:t> </a:t>
                      </a:r>
                      <a:r>
                        <a:rPr sz="1000" kern="0" spc="2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20" dirty="0">
                          <a:solidFill>
                            <a:srgbClr val="000000">
                              <a:alpha val="100000"/>
                            </a:srgbClr>
                          </a:solidFill>
                          <a:latin typeface="Times New Roman"/>
                          <a:ea typeface="Times New Roman"/>
                          <a:cs typeface="Times New Roman"/>
                        </a:rPr>
                        <a:t>Meeting Objective ( to brief</a:t>
                      </a:r>
                      <a:r>
                        <a:rPr sz="1000" b="1" kern="0" spc="-40" dirty="0">
                          <a:solidFill>
                            <a:srgbClr val="000000">
                              <a:alpha val="100000"/>
                            </a:srgbClr>
                          </a:solidFill>
                          <a:latin typeface="Times New Roman"/>
                          <a:ea typeface="Times New Roman"/>
                          <a:cs typeface="Times New Roman"/>
                        </a:rPr>
                        <a:t> </a:t>
                      </a:r>
                      <a:r>
                        <a:rPr sz="1000" b="1" kern="0" spc="20" dirty="0">
                          <a:solidFill>
                            <a:srgbClr val="000000">
                              <a:alpha val="100000"/>
                            </a:srgbClr>
                          </a:solidFill>
                          <a:latin typeface="Times New Roman"/>
                          <a:ea typeface="Times New Roman"/>
                          <a:cs typeface="Times New Roman"/>
                        </a:rPr>
                        <a:t>the meeting objective,</a:t>
                      </a:r>
                      <a:r>
                        <a:rPr sz="1000" b="1" kern="0" spc="30" dirty="0">
                          <a:solidFill>
                            <a:srgbClr val="000000">
                              <a:alpha val="100000"/>
                            </a:srgbClr>
                          </a:solidFill>
                          <a:latin typeface="Times New Roman"/>
                          <a:ea typeface="Times New Roman"/>
                          <a:cs typeface="Times New Roman"/>
                        </a:rPr>
                        <a:t> </a:t>
                      </a:r>
                      <a:r>
                        <a:rPr sz="1000" b="1" kern="0" spc="20" dirty="0">
                          <a:solidFill>
                            <a:srgbClr val="000000">
                              <a:alpha val="100000"/>
                            </a:srgbClr>
                          </a:solidFill>
                          <a:latin typeface="Times New Roman"/>
                          <a:ea typeface="Times New Roman"/>
                          <a:cs typeface="Times New Roman"/>
                        </a:rPr>
                        <a:t>inclu</a:t>
                      </a:r>
                      <a:r>
                        <a:rPr sz="1000" b="1" kern="0" spc="10" dirty="0">
                          <a:solidFill>
                            <a:srgbClr val="000000">
                              <a:alpha val="100000"/>
                            </a:srgbClr>
                          </a:solidFill>
                          <a:latin typeface="Times New Roman"/>
                          <a:ea typeface="Times New Roman"/>
                          <a:cs typeface="Times New Roman"/>
                        </a:rPr>
                        <a:t>ding</a:t>
                      </a:r>
                      <a:r>
                        <a:rPr sz="1000" b="1" kern="0" spc="4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the</a:t>
                      </a:r>
                      <a:r>
                        <a:rPr sz="1000" b="1" kern="0" spc="5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expected</a:t>
                      </a:r>
                      <a:r>
                        <a:rPr sz="1000" b="1" kern="0" spc="5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outcome )</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68" name="table 68"/>
          <p:cNvGraphicFramePr>
            <a:graphicFrameLocks noGrp="1"/>
          </p:cNvGraphicFramePr>
          <p:nvPr/>
        </p:nvGraphicFramePr>
        <p:xfrm>
          <a:off x="2531808" y="401573"/>
          <a:ext cx="6463030" cy="396240"/>
        </p:xfrm>
        <a:graphic>
          <a:graphicData uri="http://schemas.openxmlformats.org/drawingml/2006/table">
            <a:tbl>
              <a:tblPr/>
              <a:tblGrid>
                <a:gridCol w="6463030"/>
              </a:tblGrid>
              <a:tr h="389890">
                <a:tc>
                  <a:txBody>
                    <a:bodyPr/>
                    <a:lstStyle/>
                    <a:p>
                      <a:pPr algn="l" rtl="0" eaLnBrk="0">
                        <a:lnSpc>
                          <a:spcPct val="152000"/>
                        </a:lnSpc>
                        <a:tabLst/>
                      </a:pPr>
                      <a:endParaRPr lang="Arial" altLang="Arial" sz="100" dirty="0"/>
                    </a:p>
                    <a:p>
                      <a:pPr marL="2663189" algn="l" rtl="0" eaLnBrk="0">
                        <a:lnSpc>
                          <a:spcPct val="94000"/>
                        </a:lnSpc>
                        <a:spcBef>
                          <a:spcPts val="1"/>
                        </a:spcBef>
                        <a:tabLst/>
                      </a:pPr>
                      <a:r>
                        <a:rPr sz="1200" b="1" kern="0" spc="-10" dirty="0">
                          <a:solidFill>
                            <a:srgbClr val="000000">
                              <a:alpha val="100000"/>
                            </a:srgbClr>
                          </a:solidFill>
                          <a:latin typeface="Times New Roman"/>
                          <a:ea typeface="Times New Roman"/>
                          <a:cs typeface="Times New Roman"/>
                        </a:rPr>
                        <a:t>07  </a:t>
                      </a:r>
                      <a:r>
                        <a:rPr sz="1200" kern="0" spc="-10" dirty="0">
                          <a:ln w="3048" cap="flat" cmpd="sng">
                            <a:solidFill>
                              <a:srgbClr val="000000">
                                <a:alpha val="100000"/>
                              </a:srgbClr>
                            </a:solidFill>
                            <a:prstDash val="solid"/>
                            <a:miter lim="1"/>
                          </a:ln>
                          <a:solidFill>
                            <a:srgbClr val="000000">
                              <a:alpha val="100000"/>
                            </a:srgbClr>
                          </a:solidFill>
                          <a:latin typeface="SimSun"/>
                          <a:ea typeface="SimSun"/>
                          <a:cs typeface="SimSun"/>
                        </a:rPr>
                        <a:t>项目会议纪要</a:t>
                      </a:r>
                      <a:endParaRPr lang="SimSun" altLang="SimSun" sz="1200" dirty="0"/>
                    </a:p>
                    <a:p>
                      <a:pPr algn="l" rtl="0" eaLnBrk="0">
                        <a:lnSpc>
                          <a:spcPct val="121000"/>
                        </a:lnSpc>
                        <a:tabLst/>
                      </a:pPr>
                      <a:endParaRPr lang="Arial" altLang="Arial" sz="300" dirty="0"/>
                    </a:p>
                    <a:p>
                      <a:pPr marL="2427604" algn="l" rtl="0" eaLnBrk="0">
                        <a:lnSpc>
                          <a:spcPct val="76000"/>
                        </a:lnSpc>
                        <a:spcBef>
                          <a:spcPts val="4"/>
                        </a:spcBef>
                        <a:tabLst/>
                      </a:pPr>
                      <a:r>
                        <a:rPr sz="1200" b="1" kern="0" spc="0" dirty="0">
                          <a:solidFill>
                            <a:srgbClr val="000000">
                              <a:alpha val="100000"/>
                            </a:srgbClr>
                          </a:solidFill>
                          <a:latin typeface="Times New Roman"/>
                          <a:ea typeface="Times New Roman"/>
                          <a:cs typeface="Times New Roman"/>
                        </a:rPr>
                        <a:t>Project Meeti</a:t>
                      </a:r>
                      <a:r>
                        <a:rPr sz="1200" b="1" kern="0" spc="-10" dirty="0">
                          <a:solidFill>
                            <a:srgbClr val="000000">
                              <a:alpha val="100000"/>
                            </a:srgbClr>
                          </a:solidFill>
                          <a:latin typeface="Times New Roman"/>
                          <a:ea typeface="Times New Roman"/>
                          <a:cs typeface="Times New Roman"/>
                        </a:rPr>
                        <a:t>ng Minutes</a:t>
                      </a:r>
                      <a:endParaRPr lang="Times New Roman" altLang="Times New Roman" sz="1200" dirty="0"/>
                    </a:p>
                  </a:txBody>
                  <a:tcPr marL="0" marR="0" marT="0" marB="0" vert="horz">
                    <a:lnL w="9525" cap="flat" cmpd="sng" algn="ctr">
                      <a:solidFill>
                        <a:srgbClr val="9ACCFF"/>
                      </a:solidFill>
                      <a:prstDash val="solid"/>
                      <a:round/>
                      <a:headEnd type="none" w="med" len="med"/>
                      <a:tailEnd type="none" w="med" len="med"/>
                    </a:lnL>
                    <a:lnR w="6350" cap="flat" cmpd="sng" algn="ctr">
                      <a:solidFill>
                        <a:srgbClr val="9ACCFF"/>
                      </a:solidFill>
                      <a:prstDash val="solid"/>
                      <a:round/>
                      <a:headEnd type="none" w="med" len="med"/>
                      <a:tailEnd type="none" w="med" len="med"/>
                    </a:lnR>
                    <a:lnT w="6350" cap="flat" cmpd="sng" algn="ctr">
                      <a:solidFill>
                        <a:srgbClr val="9ACCFF"/>
                      </a:solidFill>
                      <a:prstDash val="solid"/>
                      <a:round/>
                      <a:headEnd type="none" w="med" len="med"/>
                      <a:tailEnd type="none" w="med" len="med"/>
                    </a:lnT>
                    <a:lnB w="6350"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70" name="table 70"/>
          <p:cNvGraphicFramePr>
            <a:graphicFrameLocks noGrp="1"/>
          </p:cNvGraphicFramePr>
          <p:nvPr/>
        </p:nvGraphicFramePr>
        <p:xfrm>
          <a:off x="2531808" y="3430523"/>
          <a:ext cx="6463030" cy="396240"/>
        </p:xfrm>
        <a:graphic>
          <a:graphicData uri="http://schemas.openxmlformats.org/drawingml/2006/table">
            <a:tbl>
              <a:tblPr/>
              <a:tblGrid>
                <a:gridCol w="6463030"/>
              </a:tblGrid>
              <a:tr h="393065">
                <a:tc>
                  <a:txBody>
                    <a:bodyPr/>
                    <a:lstStyle/>
                    <a:p>
                      <a:pPr algn="l" rtl="0" eaLnBrk="0">
                        <a:lnSpc>
                          <a:spcPct val="107000"/>
                        </a:lnSpc>
                        <a:tabLst/>
                      </a:pPr>
                      <a:endParaRPr lang="Arial" altLang="Arial" sz="200" dirty="0"/>
                    </a:p>
                    <a:p>
                      <a:pPr marL="69850" algn="l" rtl="0" eaLnBrk="0">
                        <a:lnSpc>
                          <a:spcPct val="98000"/>
                        </a:lnSpc>
                        <a:spcBef>
                          <a:spcPts val="2"/>
                        </a:spcBef>
                        <a:tabLst/>
                      </a:pPr>
                      <a:r>
                        <a:rPr sz="1000" kern="0" spc="40" dirty="0">
                          <a:ln w="2667" cap="flat" cmpd="sng">
                            <a:solidFill>
                              <a:srgbClr val="000000">
                                <a:alpha val="100000"/>
                              </a:srgbClr>
                            </a:solidFill>
                            <a:prstDash val="solid"/>
                            <a:miter lim="1"/>
                          </a:ln>
                          <a:solidFill>
                            <a:srgbClr val="000000">
                              <a:alpha val="100000"/>
                            </a:srgbClr>
                          </a:solidFill>
                          <a:latin typeface="SimSun"/>
                          <a:ea typeface="SimSun"/>
                          <a:cs typeface="SimSun"/>
                        </a:rPr>
                        <a:t>三、参加人员（列出参加会议</a:t>
                      </a:r>
                      <a:r>
                        <a:rPr sz="1000" kern="0" spc="30" dirty="0">
                          <a:ln w="2667" cap="flat" cmpd="sng">
                            <a:solidFill>
                              <a:srgbClr val="000000">
                                <a:alpha val="100000"/>
                              </a:srgbClr>
                            </a:solidFill>
                            <a:prstDash val="solid"/>
                            <a:miter lim="1"/>
                          </a:ln>
                          <a:solidFill>
                            <a:srgbClr val="000000">
                              <a:alpha val="100000"/>
                            </a:srgbClr>
                          </a:solidFill>
                          <a:latin typeface="SimSun"/>
                          <a:ea typeface="SimSun"/>
                          <a:cs typeface="SimSun"/>
                        </a:rPr>
                        <a:t>的人员，他在项目中的头衔或角色）</a:t>
                      </a:r>
                      <a:endParaRPr lang="SimSun" altLang="SimSun" sz="1000" dirty="0"/>
                    </a:p>
                    <a:p>
                      <a:pPr algn="l" rtl="0" eaLnBrk="0">
                        <a:lnSpc>
                          <a:spcPct val="118000"/>
                        </a:lnSpc>
                        <a:tabLst/>
                      </a:pPr>
                      <a:endParaRPr lang="Arial" altLang="Arial" sz="400" dirty="0"/>
                    </a:p>
                    <a:p>
                      <a:pPr marL="67944" algn="l" rtl="0" eaLnBrk="0">
                        <a:lnSpc>
                          <a:spcPct val="80000"/>
                        </a:lnSpc>
                        <a:spcBef>
                          <a:spcPts val="1"/>
                        </a:spcBef>
                        <a:tabLst/>
                      </a:pPr>
                      <a:r>
                        <a:rPr sz="1000" b="1" kern="0" spc="0" dirty="0">
                          <a:solidFill>
                            <a:srgbClr val="000000">
                              <a:alpha val="100000"/>
                            </a:srgbClr>
                          </a:solidFill>
                          <a:latin typeface="Times New Roman"/>
                          <a:ea typeface="Times New Roman"/>
                          <a:cs typeface="Times New Roman"/>
                        </a:rPr>
                        <a:t>III</a:t>
                      </a:r>
                      <a:r>
                        <a:rPr sz="1000" b="1" kern="0" spc="-140" dirty="0">
                          <a:solidFill>
                            <a:srgbClr val="000000">
                              <a:alpha val="100000"/>
                            </a:srgbClr>
                          </a:solidFill>
                          <a:latin typeface="Times New Roman"/>
                          <a:ea typeface="Times New Roman"/>
                          <a:cs typeface="Times New Roman"/>
                        </a:rPr>
                        <a:t> </a:t>
                      </a:r>
                      <a:r>
                        <a:rPr sz="1000" kern="0" spc="9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0" dirty="0">
                          <a:solidFill>
                            <a:srgbClr val="000000">
                              <a:alpha val="100000"/>
                            </a:srgbClr>
                          </a:solidFill>
                          <a:latin typeface="Times New Roman"/>
                          <a:ea typeface="Times New Roman"/>
                          <a:cs typeface="Times New Roman"/>
                        </a:rPr>
                        <a:t>Meeting</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attenders</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to</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list</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the</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meeting</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attenders</a:t>
                      </a:r>
                      <a:r>
                        <a:rPr sz="1000" b="1" kern="0" spc="90" dirty="0">
                          <a:solidFill>
                            <a:srgbClr val="000000">
                              <a:alpha val="100000"/>
                            </a:srgbClr>
                          </a:solidFill>
                          <a:latin typeface="Times New Roman"/>
                          <a:ea typeface="Times New Roman"/>
                          <a:cs typeface="Times New Roman"/>
                        </a:rPr>
                        <a:t>,</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and</a:t>
                      </a:r>
                      <a:r>
                        <a:rPr sz="1000" b="1" kern="0" spc="9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their</a:t>
                      </a:r>
                      <a:r>
                        <a:rPr sz="1000" b="1" kern="0" spc="1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titles</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or</a:t>
                      </a:r>
                      <a:r>
                        <a:rPr sz="1000" b="1" kern="0" spc="2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roles</a:t>
                      </a:r>
                      <a:r>
                        <a:rPr sz="1000" b="1" kern="0" spc="80" dirty="0">
                          <a:solidFill>
                            <a:srgbClr val="000000">
                              <a:alpha val="100000"/>
                            </a:srgbClr>
                          </a:solidFill>
                          <a:latin typeface="Times New Roman"/>
                          <a:ea typeface="Times New Roman"/>
                          <a:cs typeface="Times New Roman"/>
                        </a:rPr>
                        <a:t>)</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72" name="table 72"/>
          <p:cNvGraphicFramePr>
            <a:graphicFrameLocks noGrp="1"/>
          </p:cNvGraphicFramePr>
          <p:nvPr/>
        </p:nvGraphicFramePr>
        <p:xfrm>
          <a:off x="2531808" y="4434077"/>
          <a:ext cx="6463030" cy="396240"/>
        </p:xfrm>
        <a:graphic>
          <a:graphicData uri="http://schemas.openxmlformats.org/drawingml/2006/table">
            <a:tbl>
              <a:tblPr/>
              <a:tblGrid>
                <a:gridCol w="6463030"/>
              </a:tblGrid>
              <a:tr h="393065">
                <a:tc>
                  <a:txBody>
                    <a:bodyPr/>
                    <a:lstStyle/>
                    <a:p>
                      <a:pPr algn="l" rtl="0" eaLnBrk="0">
                        <a:lnSpc>
                          <a:spcPct val="107000"/>
                        </a:lnSpc>
                        <a:tabLst/>
                      </a:pPr>
                      <a:endParaRPr lang="Arial" altLang="Arial" sz="200" dirty="0"/>
                    </a:p>
                    <a:p>
                      <a:pPr marL="83185" algn="l" rtl="0" eaLnBrk="0">
                        <a:lnSpc>
                          <a:spcPct val="98000"/>
                        </a:lnSpc>
                        <a:spcBef>
                          <a:spcPts val="2"/>
                        </a:spcBef>
                        <a:tabLst/>
                      </a:pPr>
                      <a:r>
                        <a:rPr sz="1000" kern="0" spc="40" dirty="0">
                          <a:ln w="2667" cap="flat" cmpd="sng">
                            <a:solidFill>
                              <a:srgbClr val="000000">
                                <a:alpha val="100000"/>
                              </a:srgbClr>
                            </a:solidFill>
                            <a:prstDash val="solid"/>
                            <a:miter lim="1"/>
                          </a:ln>
                          <a:solidFill>
                            <a:srgbClr val="000000">
                              <a:alpha val="100000"/>
                            </a:srgbClr>
                          </a:solidFill>
                          <a:latin typeface="SimSun"/>
                          <a:ea typeface="SimSun"/>
                          <a:cs typeface="SimSun"/>
                        </a:rPr>
                        <a:t>四、发放材料（列出会议讨论的所有项目资料）</a:t>
                      </a:r>
                      <a:endParaRPr lang="SimSun" altLang="SimSun" sz="1000" dirty="0"/>
                    </a:p>
                    <a:p>
                      <a:pPr algn="l" rtl="0" eaLnBrk="0">
                        <a:lnSpc>
                          <a:spcPct val="104000"/>
                        </a:lnSpc>
                        <a:tabLst/>
                      </a:pPr>
                      <a:endParaRPr lang="Arial" altLang="Arial" sz="300" dirty="0"/>
                    </a:p>
                    <a:p>
                      <a:pPr marL="67944" algn="l" rtl="0" eaLnBrk="0">
                        <a:lnSpc>
                          <a:spcPct val="96000"/>
                        </a:lnSpc>
                        <a:spcBef>
                          <a:spcPts val="1"/>
                        </a:spcBef>
                        <a:tabLst/>
                      </a:pPr>
                      <a:r>
                        <a:rPr sz="1000" b="1" kern="0" spc="0" dirty="0">
                          <a:solidFill>
                            <a:srgbClr val="000000">
                              <a:alpha val="100000"/>
                            </a:srgbClr>
                          </a:solidFill>
                          <a:latin typeface="Times New Roman"/>
                          <a:ea typeface="Times New Roman"/>
                          <a:cs typeface="Times New Roman"/>
                        </a:rPr>
                        <a:t>IV</a:t>
                      </a:r>
                      <a:r>
                        <a:rPr sz="1000" b="1" kern="0" spc="-140" dirty="0">
                          <a:solidFill>
                            <a:srgbClr val="000000">
                              <a:alpha val="100000"/>
                            </a:srgbClr>
                          </a:solidFill>
                          <a:latin typeface="Times New Roman"/>
                          <a:ea typeface="Times New Roman"/>
                          <a:cs typeface="Times New Roman"/>
                        </a:rPr>
                        <a:t> </a:t>
                      </a:r>
                      <a:r>
                        <a:rPr sz="1000" kern="0" spc="10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0" dirty="0">
                          <a:solidFill>
                            <a:srgbClr val="000000">
                              <a:alpha val="100000"/>
                            </a:srgbClr>
                          </a:solidFill>
                          <a:latin typeface="Times New Roman"/>
                          <a:ea typeface="Times New Roman"/>
                          <a:cs typeface="Times New Roman"/>
                        </a:rPr>
                        <a:t>Materials</a:t>
                      </a:r>
                      <a:r>
                        <a:rPr sz="1000" b="1" kern="0" spc="10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distributed</a:t>
                      </a:r>
                      <a:r>
                        <a:rPr sz="1000" b="1" kern="0" spc="100" dirty="0">
                          <a:solidFill>
                            <a:srgbClr val="000000">
                              <a:alpha val="100000"/>
                            </a:srgbClr>
                          </a:solidFill>
                          <a:latin typeface="Times New Roman"/>
                          <a:ea typeface="Times New Roman"/>
                          <a:cs typeface="Times New Roman"/>
                        </a:rPr>
                        <a:t>  </a:t>
                      </a:r>
                      <a:r>
                        <a:rPr sz="1000" kern="0" spc="10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kern="0" spc="20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to</a:t>
                      </a:r>
                      <a:r>
                        <a:rPr sz="1000" b="1" kern="0" spc="10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list</a:t>
                      </a:r>
                      <a:r>
                        <a:rPr sz="1000" b="1" kern="0" spc="10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the</a:t>
                      </a:r>
                      <a:r>
                        <a:rPr sz="1000" b="1" kern="0" spc="10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project</a:t>
                      </a:r>
                      <a:r>
                        <a:rPr sz="1000" b="1" kern="0" spc="10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materials</a:t>
                      </a:r>
                      <a:r>
                        <a:rPr sz="1000" b="1" kern="0" spc="10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to</a:t>
                      </a:r>
                      <a:r>
                        <a:rPr sz="1000" b="1" kern="0" spc="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be</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discussed</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at</a:t>
                      </a:r>
                      <a:r>
                        <a:rPr sz="1000" b="1" kern="0" spc="3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the</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meeting</a:t>
                      </a:r>
                      <a:r>
                        <a:rPr sz="1000" b="1" kern="0" spc="20" dirty="0">
                          <a:solidFill>
                            <a:srgbClr val="000000">
                              <a:alpha val="100000"/>
                            </a:srgbClr>
                          </a:solidFill>
                          <a:latin typeface="Times New Roman"/>
                          <a:ea typeface="Times New Roman"/>
                          <a:cs typeface="Times New Roman"/>
                        </a:rPr>
                        <a:t>  </a:t>
                      </a:r>
                      <a:r>
                        <a:rPr sz="1000" kern="0" spc="90" dirty="0">
                          <a:ln w="2667" cap="flat" cmpd="sng">
                            <a:solidFill>
                              <a:srgbClr val="000000">
                                <a:alpha val="100000"/>
                              </a:srgbClr>
                            </a:solidFill>
                            <a:prstDash val="solid"/>
                            <a:miter lim="1"/>
                          </a:ln>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74" name="table 74"/>
          <p:cNvGraphicFramePr>
            <a:graphicFrameLocks noGrp="1"/>
          </p:cNvGraphicFramePr>
          <p:nvPr/>
        </p:nvGraphicFramePr>
        <p:xfrm>
          <a:off x="2531808" y="8421623"/>
          <a:ext cx="6463030" cy="395604"/>
        </p:xfrm>
        <a:graphic>
          <a:graphicData uri="http://schemas.openxmlformats.org/drawingml/2006/table">
            <a:tbl>
              <a:tblPr/>
              <a:tblGrid>
                <a:gridCol w="6463030"/>
              </a:tblGrid>
              <a:tr h="392429">
                <a:tc>
                  <a:txBody>
                    <a:bodyPr/>
                    <a:lstStyle/>
                    <a:p>
                      <a:pPr algn="l" rtl="0" eaLnBrk="0">
                        <a:lnSpc>
                          <a:spcPct val="107000"/>
                        </a:lnSpc>
                        <a:tabLst/>
                      </a:pPr>
                      <a:endParaRPr lang="Arial" altLang="Arial" sz="200" dirty="0"/>
                    </a:p>
                    <a:p>
                      <a:pPr marL="70485" algn="l" rtl="0" eaLnBrk="0">
                        <a:lnSpc>
                          <a:spcPct val="98000"/>
                        </a:lnSpc>
                        <a:spcBef>
                          <a:spcPts val="2"/>
                        </a:spcBef>
                        <a:tabLst/>
                      </a:pPr>
                      <a:r>
                        <a:rPr sz="1000" kern="0" spc="10" dirty="0">
                          <a:ln w="2667" cap="flat" cmpd="sng">
                            <a:solidFill>
                              <a:srgbClr val="000000">
                                <a:alpha val="100000"/>
                              </a:srgbClr>
                            </a:solidFill>
                            <a:prstDash val="solid"/>
                            <a:miter lim="1"/>
                          </a:ln>
                          <a:solidFill>
                            <a:srgbClr val="000000">
                              <a:alpha val="100000"/>
                            </a:srgbClr>
                          </a:solidFill>
                          <a:latin typeface="SimSun"/>
                          <a:ea typeface="SimSun"/>
                          <a:cs typeface="SimSun"/>
                        </a:rPr>
                        <a:t>六、会议决议（说明会议结论）</a:t>
                      </a:r>
                      <a:endParaRPr lang="SimSun" altLang="SimSun" sz="1000" dirty="0"/>
                    </a:p>
                    <a:p>
                      <a:pPr algn="l" rtl="0" eaLnBrk="0">
                        <a:lnSpc>
                          <a:spcPct val="104000"/>
                        </a:lnSpc>
                        <a:tabLst/>
                      </a:pPr>
                      <a:endParaRPr lang="Arial" altLang="Arial" sz="300" dirty="0"/>
                    </a:p>
                    <a:p>
                      <a:pPr marL="66039" algn="l" rtl="0" eaLnBrk="0">
                        <a:lnSpc>
                          <a:spcPct val="96000"/>
                        </a:lnSpc>
                        <a:spcBef>
                          <a:spcPts val="1"/>
                        </a:spcBef>
                        <a:tabLst/>
                      </a:pPr>
                      <a:r>
                        <a:rPr sz="1000" b="1" kern="0" spc="0" dirty="0">
                          <a:solidFill>
                            <a:srgbClr val="000000">
                              <a:alpha val="100000"/>
                            </a:srgbClr>
                          </a:solidFill>
                          <a:latin typeface="Times New Roman"/>
                          <a:ea typeface="Times New Roman"/>
                          <a:cs typeface="Times New Roman"/>
                        </a:rPr>
                        <a:t>VI</a:t>
                      </a:r>
                      <a:r>
                        <a:rPr sz="1000" b="1" kern="0" spc="-80" dirty="0">
                          <a:solidFill>
                            <a:srgbClr val="000000">
                              <a:alpha val="100000"/>
                            </a:srgbClr>
                          </a:solidFill>
                          <a:latin typeface="Times New Roman"/>
                          <a:ea typeface="Times New Roman"/>
                          <a:cs typeface="Times New Roman"/>
                        </a:rPr>
                        <a:t> </a:t>
                      </a:r>
                      <a:r>
                        <a:rPr sz="1000" kern="0" spc="8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0" dirty="0">
                          <a:solidFill>
                            <a:srgbClr val="000000">
                              <a:alpha val="100000"/>
                            </a:srgbClr>
                          </a:solidFill>
                          <a:latin typeface="Times New Roman"/>
                          <a:ea typeface="Times New Roman"/>
                          <a:cs typeface="Times New Roman"/>
                        </a:rPr>
                        <a:t>Meeting</a:t>
                      </a:r>
                      <a:r>
                        <a:rPr sz="1000" b="1" kern="0" spc="8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decisions</a:t>
                      </a:r>
                      <a:r>
                        <a:rPr sz="1000" b="1" kern="0" spc="80" dirty="0">
                          <a:solidFill>
                            <a:srgbClr val="000000">
                              <a:alpha val="100000"/>
                            </a:srgbClr>
                          </a:solidFill>
                          <a:latin typeface="Times New Roman"/>
                          <a:ea typeface="Times New Roman"/>
                          <a:cs typeface="Times New Roman"/>
                        </a:rPr>
                        <a:t>  </a:t>
                      </a:r>
                      <a:r>
                        <a:rPr sz="1000" kern="0" spc="8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kern="0" spc="20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to</a:t>
                      </a:r>
                      <a:r>
                        <a:rPr sz="1000" b="1" kern="0" spc="8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state</a:t>
                      </a:r>
                      <a:r>
                        <a:rPr sz="1000" b="1" kern="0" spc="8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the</a:t>
                      </a:r>
                      <a:r>
                        <a:rPr sz="1000" b="1" kern="0" spc="8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meeting</a:t>
                      </a:r>
                      <a:r>
                        <a:rPr sz="1000" b="1" kern="0" spc="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conclusions</a:t>
                      </a:r>
                      <a:r>
                        <a:rPr sz="1000" b="1" kern="0" spc="20" dirty="0">
                          <a:solidFill>
                            <a:srgbClr val="000000">
                              <a:alpha val="100000"/>
                            </a:srgbClr>
                          </a:solidFill>
                          <a:latin typeface="Times New Roman"/>
                          <a:ea typeface="Times New Roman"/>
                          <a:cs typeface="Times New Roman"/>
                        </a:rPr>
                        <a:t>  </a:t>
                      </a:r>
                      <a:r>
                        <a:rPr sz="1000" kern="0" spc="80" dirty="0">
                          <a:ln w="2667" cap="flat" cmpd="sng">
                            <a:solidFill>
                              <a:srgbClr val="000000">
                                <a:alpha val="100000"/>
                              </a:srgbClr>
                            </a:solidFill>
                            <a:prstDash val="solid"/>
                            <a:miter lim="1"/>
                          </a:ln>
                          <a:solidFill>
                            <a:srgbClr val="000000">
                              <a:alpha val="100000"/>
                            </a:srgbClr>
                          </a:solidFill>
                          <a:latin typeface="SimSun"/>
                          <a:ea typeface="SimSun"/>
                          <a:cs typeface="SimSun"/>
                        </a:rPr>
                        <a:t>）</a:t>
                      </a:r>
                      <a:endParaRPr lang="SimSun" altLang="SimSu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76" name="table 76"/>
          <p:cNvGraphicFramePr>
            <a:graphicFrameLocks noGrp="1"/>
          </p:cNvGraphicFramePr>
          <p:nvPr/>
        </p:nvGraphicFramePr>
        <p:xfrm>
          <a:off x="2531808" y="9028938"/>
          <a:ext cx="6463030" cy="395605"/>
        </p:xfrm>
        <a:graphic>
          <a:graphicData uri="http://schemas.openxmlformats.org/drawingml/2006/table">
            <a:tbl>
              <a:tblPr/>
              <a:tblGrid>
                <a:gridCol w="6463030"/>
              </a:tblGrid>
              <a:tr h="392430">
                <a:tc>
                  <a:txBody>
                    <a:bodyPr/>
                    <a:lstStyle/>
                    <a:p>
                      <a:pPr algn="l" rtl="0" eaLnBrk="0">
                        <a:lnSpc>
                          <a:spcPct val="107000"/>
                        </a:lnSpc>
                        <a:tabLst/>
                      </a:pPr>
                      <a:endParaRPr lang="Arial" altLang="Arial" sz="200" dirty="0"/>
                    </a:p>
                    <a:p>
                      <a:pPr marL="70485" algn="l" rtl="0" eaLnBrk="0">
                        <a:lnSpc>
                          <a:spcPct val="98000"/>
                        </a:lnSpc>
                        <a:spcBef>
                          <a:spcPts val="2"/>
                        </a:spcBef>
                        <a:tabLst/>
                      </a:pPr>
                      <a:r>
                        <a:rPr sz="1000" kern="0" spc="40" dirty="0">
                          <a:ln w="2667" cap="flat" cmpd="sng">
                            <a:solidFill>
                              <a:srgbClr val="000000">
                                <a:alpha val="100000"/>
                              </a:srgbClr>
                            </a:solidFill>
                            <a:prstDash val="solid"/>
                            <a:miter lim="1"/>
                          </a:ln>
                          <a:solidFill>
                            <a:srgbClr val="000000">
                              <a:alpha val="100000"/>
                            </a:srgbClr>
                          </a:solidFill>
                          <a:latin typeface="SimSun"/>
                          <a:ea typeface="SimSun"/>
                          <a:cs typeface="SimSun"/>
                        </a:rPr>
                        <a:t>七、会议纪要发放范围</a:t>
                      </a:r>
                      <a:endParaRPr lang="SimSun" altLang="SimSun" sz="1000" dirty="0"/>
                    </a:p>
                    <a:p>
                      <a:pPr algn="l" rtl="0" eaLnBrk="0">
                        <a:lnSpc>
                          <a:spcPct val="118000"/>
                        </a:lnSpc>
                        <a:tabLst/>
                      </a:pPr>
                      <a:endParaRPr lang="Arial" altLang="Arial" sz="400" dirty="0"/>
                    </a:p>
                    <a:p>
                      <a:pPr marL="66039" algn="l" rtl="0" eaLnBrk="0">
                        <a:lnSpc>
                          <a:spcPct val="80000"/>
                        </a:lnSpc>
                        <a:spcBef>
                          <a:spcPts val="1"/>
                        </a:spcBef>
                        <a:tabLst/>
                      </a:pPr>
                      <a:r>
                        <a:rPr sz="1000" b="1" kern="0" spc="20" dirty="0">
                          <a:solidFill>
                            <a:srgbClr val="000000">
                              <a:alpha val="100000"/>
                            </a:srgbClr>
                          </a:solidFill>
                          <a:latin typeface="Times New Roman"/>
                          <a:ea typeface="Times New Roman"/>
                          <a:cs typeface="Times New Roman"/>
                        </a:rPr>
                        <a:t>VII</a:t>
                      </a:r>
                      <a:r>
                        <a:rPr sz="1000" b="1" kern="0" spc="-140" dirty="0">
                          <a:solidFill>
                            <a:srgbClr val="000000">
                              <a:alpha val="100000"/>
                            </a:srgbClr>
                          </a:solidFill>
                          <a:latin typeface="Times New Roman"/>
                          <a:ea typeface="Times New Roman"/>
                          <a:cs typeface="Times New Roman"/>
                        </a:rPr>
                        <a:t> </a:t>
                      </a:r>
                      <a:r>
                        <a:rPr sz="1000" kern="0" spc="2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20" dirty="0">
                          <a:solidFill>
                            <a:srgbClr val="000000">
                              <a:alpha val="100000"/>
                            </a:srgbClr>
                          </a:solidFill>
                          <a:latin typeface="Times New Roman"/>
                          <a:ea typeface="Times New Roman"/>
                          <a:cs typeface="Times New Roman"/>
                        </a:rPr>
                        <a:t>Distribution scope of meet</a:t>
                      </a:r>
                      <a:r>
                        <a:rPr sz="1000" b="1" kern="0" spc="10" dirty="0">
                          <a:solidFill>
                            <a:srgbClr val="000000">
                              <a:alpha val="100000"/>
                            </a:srgbClr>
                          </a:solidFill>
                          <a:latin typeface="Times New Roman"/>
                          <a:ea typeface="Times New Roman"/>
                          <a:cs typeface="Times New Roman"/>
                        </a:rPr>
                        <a:t>ing minutes</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78" name="table 78"/>
          <p:cNvGraphicFramePr>
            <a:graphicFrameLocks noGrp="1"/>
          </p:cNvGraphicFramePr>
          <p:nvPr/>
        </p:nvGraphicFramePr>
        <p:xfrm>
          <a:off x="2531808" y="1008888"/>
          <a:ext cx="6463030" cy="197484"/>
        </p:xfrm>
        <a:graphic>
          <a:graphicData uri="http://schemas.openxmlformats.org/drawingml/2006/table">
            <a:tbl>
              <a:tblPr/>
              <a:tblGrid>
                <a:gridCol w="6463030"/>
              </a:tblGrid>
              <a:tr h="194309">
                <a:tc>
                  <a:txBody>
                    <a:bodyPr/>
                    <a:lstStyle/>
                    <a:p>
                      <a:pPr algn="l" rtl="0" eaLnBrk="0">
                        <a:lnSpc>
                          <a:spcPct val="107000"/>
                        </a:lnSpc>
                        <a:tabLst/>
                      </a:pPr>
                      <a:endParaRPr lang="Arial" altLang="Arial" sz="200" dirty="0"/>
                    </a:p>
                    <a:p>
                      <a:pPr marL="71755" algn="l" rtl="0" eaLnBrk="0">
                        <a:lnSpc>
                          <a:spcPct val="98000"/>
                        </a:lnSpc>
                        <a:spcBef>
                          <a:spcPts val="2"/>
                        </a:spcBef>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一、基本信息</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a:t>
                      </a:r>
                      <a:r>
                        <a:rPr sz="1000" b="1" kern="0" spc="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Basic</a:t>
                      </a:r>
                      <a:r>
                        <a:rPr sz="1000" b="1" kern="0" spc="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Info</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picture 80"/>
          <p:cNvPicPr>
            <a:picLocks noChangeAspect="1"/>
          </p:cNvPicPr>
          <p:nvPr/>
        </p:nvPicPr>
        <p:blipFill>
          <a:blip r:embed="rId2"/>
          <a:stretch>
            <a:fillRect/>
          </a:stretch>
        </p:blipFill>
        <p:spPr>
          <a:xfrm rot="21600000">
            <a:off x="1628775" y="1908175"/>
            <a:ext cx="8124825" cy="68770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 name="table 82"/>
          <p:cNvGraphicFramePr>
            <a:graphicFrameLocks noGrp="1"/>
          </p:cNvGraphicFramePr>
          <p:nvPr/>
        </p:nvGraphicFramePr>
        <p:xfrm>
          <a:off x="2365692" y="593597"/>
          <a:ext cx="6863714" cy="7700008"/>
        </p:xfrm>
        <a:graphic>
          <a:graphicData uri="http://schemas.openxmlformats.org/drawingml/2006/table">
            <a:tbl>
              <a:tblPr/>
              <a:tblGrid>
                <a:gridCol w="801369"/>
                <a:gridCol w="229870"/>
                <a:gridCol w="681990"/>
                <a:gridCol w="67945"/>
                <a:gridCol w="393065"/>
                <a:gridCol w="681990"/>
                <a:gridCol w="113030"/>
                <a:gridCol w="462280"/>
                <a:gridCol w="195580"/>
                <a:gridCol w="370840"/>
                <a:gridCol w="314959"/>
                <a:gridCol w="118745"/>
                <a:gridCol w="679450"/>
                <a:gridCol w="28575"/>
                <a:gridCol w="105410"/>
                <a:gridCol w="802640"/>
                <a:gridCol w="815975"/>
              </a:tblGrid>
              <a:tr h="405129">
                <a:tc gridSpan="17">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17">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4">
                  <a:txBody>
                    <a:bodyPr/>
                    <a:lstStyle/>
                    <a:p>
                      <a:pPr algn="l" rtl="0" eaLnBrk="0">
                        <a:lnSpc>
                          <a:spcPct val="185000"/>
                        </a:lnSpc>
                        <a:tabLst/>
                      </a:pPr>
                      <a:endParaRPr lang="Arial" altLang="Arial" sz="100" dirty="0"/>
                    </a:p>
                    <a:p>
                      <a:pPr marL="76200" algn="l" rtl="0" eaLnBrk="0">
                        <a:lnSpc>
                          <a:spcPts val="1182"/>
                        </a:lnSpc>
                        <a:spcBef>
                          <a:spcPts val="1"/>
                        </a:spcBef>
                        <a:tabLst/>
                      </a:pPr>
                      <a:r>
                        <a:rPr sz="900" kern="0" spc="0" dirty="0">
                          <a:solidFill>
                            <a:srgbClr val="000000">
                              <a:alpha val="100000"/>
                            </a:srgbClr>
                          </a:solidFill>
                          <a:latin typeface="SimSun"/>
                          <a:ea typeface="SimSun"/>
                          <a:cs typeface="SimSun"/>
                        </a:rPr>
                        <a:t>项目名称</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name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47000"/>
                        </a:lnSpc>
                        <a:tabLst/>
                      </a:pPr>
                      <a:endParaRPr lang="Arial" altLang="Arial" sz="200" dirty="0"/>
                    </a:p>
                    <a:p>
                      <a:pPr marL="71755" algn="l" rtl="0" eaLnBrk="0">
                        <a:lnSpc>
                          <a:spcPct val="95000"/>
                        </a:lnSpc>
                        <a:spcBef>
                          <a:spcPts val="2"/>
                        </a:spcBef>
                        <a:tabLst/>
                      </a:pPr>
                      <a:r>
                        <a:rPr sz="900" kern="0" spc="-10" dirty="0">
                          <a:solidFill>
                            <a:srgbClr val="000000">
                              <a:alpha val="100000"/>
                            </a:srgbClr>
                          </a:solidFill>
                          <a:latin typeface="Times New Roman"/>
                          <a:ea typeface="Times New Roman"/>
                          <a:cs typeface="Times New Roman"/>
                        </a:rPr>
                        <a:t>T </a:t>
                      </a:r>
                      <a:r>
                        <a:rPr sz="900" kern="0" spc="-10" dirty="0">
                          <a:solidFill>
                            <a:srgbClr val="000000">
                              <a:alpha val="100000"/>
                            </a:srgbClr>
                          </a:solidFill>
                          <a:latin typeface="SimSun"/>
                          <a:ea typeface="SimSun"/>
                          <a:cs typeface="SimSun"/>
                        </a:rPr>
                        <a:t>客户考察公司</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85000"/>
                        </a:lnSpc>
                        <a:tabLst/>
                      </a:pPr>
                      <a:endParaRPr lang="Arial" altLang="Arial" sz="100" dirty="0"/>
                    </a:p>
                    <a:p>
                      <a:pPr marL="53975" algn="l" rtl="0" eaLnBrk="0">
                        <a:lnSpc>
                          <a:spcPts val="1182"/>
                        </a:lnSpc>
                        <a:spcBef>
                          <a:spcPts val="1"/>
                        </a:spcBef>
                        <a:tabLst/>
                      </a:pPr>
                      <a:r>
                        <a:rPr sz="900" kern="0" spc="0" dirty="0">
                          <a:solidFill>
                            <a:srgbClr val="000000">
                              <a:alpha val="100000"/>
                            </a:srgbClr>
                          </a:solidFill>
                          <a:latin typeface="SimSun"/>
                          <a:ea typeface="SimSun"/>
                          <a:cs typeface="SimSun"/>
                        </a:rPr>
                        <a:t>项目编号</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a:t>
                      </a:r>
                      <a:r>
                        <a:rPr sz="900" kern="0" spc="-10" dirty="0">
                          <a:solidFill>
                            <a:srgbClr val="000000">
                              <a:alpha val="100000"/>
                            </a:srgbClr>
                          </a:solidFill>
                          <a:latin typeface="Times New Roman"/>
                          <a:ea typeface="Times New Roman"/>
                          <a:cs typeface="Times New Roman"/>
                        </a:rPr>
                        <a:t>code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6000"/>
                        </a:lnSpc>
                        <a:tabLst/>
                      </a:pPr>
                      <a:endParaRPr lang="Arial" altLang="Arial" sz="400" dirty="0"/>
                    </a:p>
                    <a:p>
                      <a:pPr marL="53339" algn="l" rtl="0" eaLnBrk="0">
                        <a:lnSpc>
                          <a:spcPct val="76000"/>
                        </a:lnSpc>
                        <a:spcBef>
                          <a:spcPts val="3"/>
                        </a:spcBef>
                        <a:tabLst/>
                      </a:pPr>
                      <a:r>
                        <a:rPr sz="900" kern="0" spc="-10" dirty="0">
                          <a:solidFill>
                            <a:srgbClr val="000000">
                              <a:alpha val="100000"/>
                            </a:srgbClr>
                          </a:solidFill>
                          <a:latin typeface="Times New Roman"/>
                          <a:ea typeface="Times New Roman"/>
                          <a:cs typeface="Times New Roman"/>
                        </a:rPr>
                        <a:t>T0808</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4">
                  <a:txBody>
                    <a:bodyPr/>
                    <a:lstStyle/>
                    <a:p>
                      <a:pPr algn="l" rtl="0" eaLnBrk="0">
                        <a:lnSpc>
                          <a:spcPct val="188000"/>
                        </a:lnSpc>
                        <a:tabLst/>
                      </a:pPr>
                      <a:endParaRPr lang="Arial" altLang="Arial" sz="100" dirty="0"/>
                    </a:p>
                    <a:p>
                      <a:pPr marL="75564" algn="l" rtl="0" eaLnBrk="0">
                        <a:lnSpc>
                          <a:spcPts val="1182"/>
                        </a:lnSpc>
                        <a:tabLst/>
                      </a:pPr>
                      <a:r>
                        <a:rPr sz="900" kern="0" spc="0" dirty="0">
                          <a:solidFill>
                            <a:srgbClr val="000000">
                              <a:alpha val="100000"/>
                            </a:srgbClr>
                          </a:solidFill>
                          <a:latin typeface="SimSun"/>
                          <a:ea typeface="SimSun"/>
                          <a:cs typeface="SimSun"/>
                        </a:rPr>
                        <a:t>制作人</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prepare</a:t>
                      </a:r>
                      <a:r>
                        <a:rPr sz="900" kern="0" spc="-10" dirty="0">
                          <a:solidFill>
                            <a:srgbClr val="000000">
                              <a:alpha val="100000"/>
                            </a:srgbClr>
                          </a:solidFill>
                          <a:latin typeface="Times New Roman"/>
                          <a:ea typeface="Times New Roman"/>
                          <a:cs typeface="Times New Roman"/>
                        </a:rPr>
                        <a:t>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00000"/>
                        </a:lnSpc>
                        <a:tabLst/>
                      </a:pPr>
                      <a:endParaRPr lang="Arial" altLang="Arial" sz="300" dirty="0"/>
                    </a:p>
                    <a:p>
                      <a:pPr marL="75564" algn="l" rtl="0" eaLnBrk="0">
                        <a:lnSpc>
                          <a:spcPct val="95000"/>
                        </a:lnSpc>
                        <a:spcBef>
                          <a:spcPts val="1"/>
                        </a:spcBef>
                        <a:tabLst/>
                      </a:pPr>
                      <a:r>
                        <a:rPr sz="900" kern="0" spc="-20" dirty="0">
                          <a:solidFill>
                            <a:srgbClr val="000000">
                              <a:alpha val="100000"/>
                            </a:srgbClr>
                          </a:solidFill>
                          <a:latin typeface="SimSun"/>
                          <a:ea typeface="SimSun"/>
                          <a:cs typeface="SimSun"/>
                        </a:rPr>
                        <a:t>张芳</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88000"/>
                        </a:lnSpc>
                        <a:tabLst/>
                      </a:pPr>
                      <a:endParaRPr lang="Arial" altLang="Arial" sz="100" dirty="0"/>
                    </a:p>
                    <a:p>
                      <a:pPr marL="56514" algn="l" rtl="0" eaLnBrk="0">
                        <a:lnSpc>
                          <a:spcPts val="1182"/>
                        </a:lnSpc>
                        <a:tabLst/>
                      </a:pPr>
                      <a:r>
                        <a:rPr sz="900" kern="0" spc="-10" dirty="0">
                          <a:solidFill>
                            <a:srgbClr val="000000">
                              <a:alpha val="100000"/>
                            </a:srgbClr>
                          </a:solidFill>
                          <a:latin typeface="SimSun"/>
                          <a:ea typeface="SimSun"/>
                          <a:cs typeface="SimSun"/>
                        </a:rPr>
                        <a:t>审核人</a:t>
                      </a:r>
                      <a:r>
                        <a:rPr sz="900" kern="0" spc="-15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reviewed by</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1000"/>
                        </a:lnSpc>
                        <a:tabLst/>
                      </a:pPr>
                      <a:endParaRPr lang="Arial" altLang="Arial" sz="300" dirty="0"/>
                    </a:p>
                    <a:p>
                      <a:pPr marL="55880" algn="l" rtl="0" eaLnBrk="0">
                        <a:lnSpc>
                          <a:spcPct val="95000"/>
                        </a:lnSpc>
                        <a:spcBef>
                          <a:spcPts val="1"/>
                        </a:spcBef>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4">
                  <a:txBody>
                    <a:bodyPr/>
                    <a:lstStyle/>
                    <a:p>
                      <a:pPr algn="l" rtl="0" eaLnBrk="0">
                        <a:lnSpc>
                          <a:spcPct val="186000"/>
                        </a:lnSpc>
                        <a:tabLst/>
                      </a:pPr>
                      <a:endParaRPr lang="Arial" altLang="Arial" sz="100" dirty="0"/>
                    </a:p>
                    <a:p>
                      <a:pPr marL="76200" algn="l" rtl="0" eaLnBrk="0">
                        <a:lnSpc>
                          <a:spcPts val="1182"/>
                        </a:lnSpc>
                        <a:tabLst/>
                      </a:pPr>
                      <a:r>
                        <a:rPr sz="900" kern="0" spc="0" dirty="0">
                          <a:solidFill>
                            <a:srgbClr val="000000">
                              <a:alpha val="100000"/>
                            </a:srgbClr>
                          </a:solidFill>
                          <a:latin typeface="SimSun"/>
                          <a:ea typeface="SimSun"/>
                          <a:cs typeface="SimSun"/>
                        </a:rPr>
                        <a:t>项目经理</a:t>
                      </a:r>
                      <a:r>
                        <a:rPr sz="900" kern="0" spc="-230" dirty="0">
                          <a:solidFill>
                            <a:srgbClr val="000000">
                              <a:alpha val="100000"/>
                            </a:srgbClr>
                          </a:solidFill>
                          <a:latin typeface="SimSun"/>
                          <a:ea typeface="SimSun"/>
                          <a:cs typeface="SimSun"/>
                        </a:rPr>
                        <a:t> </a:t>
                      </a:r>
                      <a:r>
                        <a:rPr sz="900" kern="0" spc="0" dirty="0">
                          <a:solidFill>
                            <a:srgbClr val="000000">
                              <a:alpha val="100000"/>
                            </a:srgbClr>
                          </a:solidFill>
                          <a:latin typeface="Times New Roman"/>
                          <a:ea typeface="Times New Roman"/>
                          <a:cs typeface="Times New Roman"/>
                        </a:rPr>
                        <a:t>project mana</a:t>
                      </a:r>
                      <a:r>
                        <a:rPr sz="900" kern="0" spc="-10" dirty="0">
                          <a:solidFill>
                            <a:srgbClr val="000000">
                              <a:alpha val="100000"/>
                            </a:srgbClr>
                          </a:solidFill>
                          <a:latin typeface="Times New Roman"/>
                          <a:ea typeface="Times New Roman"/>
                          <a:cs typeface="Times New Roman"/>
                        </a:rPr>
                        <a:t>ger</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48000"/>
                        </a:lnSpc>
                        <a:tabLst/>
                      </a:pPr>
                      <a:endParaRPr lang="Arial" altLang="Arial" sz="200" dirty="0"/>
                    </a:p>
                    <a:p>
                      <a:pPr marL="75564" algn="l" rtl="0" eaLnBrk="0">
                        <a:lnSpc>
                          <a:spcPct val="96000"/>
                        </a:lnSpc>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86000"/>
                        </a:lnSpc>
                        <a:tabLst/>
                      </a:pPr>
                      <a:endParaRPr lang="Arial" altLang="Arial" sz="100" dirty="0"/>
                    </a:p>
                    <a:p>
                      <a:pPr marL="53975" algn="l" rtl="0" eaLnBrk="0">
                        <a:lnSpc>
                          <a:spcPts val="1182"/>
                        </a:lnSpc>
                        <a:tabLst/>
                      </a:pPr>
                      <a:r>
                        <a:rPr sz="900" kern="0" spc="-10" dirty="0">
                          <a:solidFill>
                            <a:srgbClr val="000000">
                              <a:alpha val="100000"/>
                            </a:srgbClr>
                          </a:solidFill>
                          <a:latin typeface="SimSun"/>
                          <a:ea typeface="SimSun"/>
                          <a:cs typeface="SimSun"/>
                        </a:rPr>
                        <a:t>制作日期</a:t>
                      </a:r>
                      <a:r>
                        <a:rPr sz="900" kern="0" spc="-19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data</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6000"/>
                        </a:lnSpc>
                        <a:tabLst/>
                      </a:pPr>
                      <a:endParaRPr lang="Arial" altLang="Arial" sz="400" dirty="0"/>
                    </a:p>
                    <a:p>
                      <a:pPr marL="52069" algn="l" rtl="0" eaLnBrk="0">
                        <a:lnSpc>
                          <a:spcPct val="76000"/>
                        </a:lnSpc>
                        <a:spcBef>
                          <a:spcPts val="4"/>
                        </a:spcBef>
                        <a:tabLst/>
                      </a:pPr>
                      <a:r>
                        <a:rPr sz="900" kern="0" spc="-10" dirty="0">
                          <a:solidFill>
                            <a:srgbClr val="000000">
                              <a:alpha val="100000"/>
                            </a:srgbClr>
                          </a:solidFill>
                          <a:latin typeface="Times New Roman"/>
                          <a:ea typeface="Times New Roman"/>
                          <a:cs typeface="Times New Roman"/>
                        </a:rPr>
                        <a:t>2005-7-22</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17">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2589">
                <a:tc>
                  <a:txBody>
                    <a:bodyPr/>
                    <a:lstStyle/>
                    <a:p>
                      <a:pPr algn="l" rtl="0" eaLnBrk="0">
                        <a:lnSpc>
                          <a:spcPct val="101000"/>
                        </a:lnSpc>
                        <a:tabLst/>
                      </a:pPr>
                      <a:endParaRPr lang="Arial" altLang="Arial" sz="300" dirty="0"/>
                    </a:p>
                    <a:p>
                      <a:pPr marL="75564" algn="l" rtl="0" eaLnBrk="0">
                        <a:lnSpc>
                          <a:spcPct val="95000"/>
                        </a:lnSpc>
                        <a:spcBef>
                          <a:spcPts val="1"/>
                        </a:spcBef>
                        <a:tabLst/>
                      </a:pPr>
                      <a:r>
                        <a:rPr sz="900" kern="0" spc="-20" dirty="0">
                          <a:solidFill>
                            <a:srgbClr val="000000">
                              <a:alpha val="100000"/>
                            </a:srgbClr>
                          </a:solidFill>
                          <a:latin typeface="SimSun"/>
                          <a:ea typeface="SimSun"/>
                          <a:cs typeface="SimSun"/>
                        </a:rPr>
                        <a:t>序号</a:t>
                      </a:r>
                      <a:endParaRPr lang="SimSun" altLang="SimSun" sz="900" dirty="0"/>
                    </a:p>
                    <a:p>
                      <a:pPr algn="l" rtl="0" eaLnBrk="0">
                        <a:lnSpc>
                          <a:spcPct val="114000"/>
                        </a:lnSpc>
                        <a:tabLst/>
                      </a:pPr>
                      <a:endParaRPr lang="Arial" altLang="Arial" sz="500" dirty="0"/>
                    </a:p>
                    <a:p>
                      <a:pPr marL="78739" algn="l" rtl="0" eaLnBrk="0">
                        <a:lnSpc>
                          <a:spcPct val="76000"/>
                        </a:lnSpc>
                        <a:tabLst/>
                      </a:pPr>
                      <a:r>
                        <a:rPr sz="900" kern="0" spc="-10" dirty="0">
                          <a:solidFill>
                            <a:srgbClr val="000000">
                              <a:alpha val="100000"/>
                            </a:srgbClr>
                          </a:solidFill>
                          <a:latin typeface="Times New Roman"/>
                          <a:ea typeface="Times New Roman"/>
                          <a:cs typeface="Times New Roman"/>
                        </a:rPr>
                        <a:t>Sequence NO.</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1000"/>
                        </a:lnSpc>
                        <a:tabLst/>
                      </a:pPr>
                      <a:endParaRPr lang="Arial" altLang="Arial" sz="300" dirty="0"/>
                    </a:p>
                    <a:p>
                      <a:pPr marL="73025" algn="l" rtl="0" eaLnBrk="0">
                        <a:lnSpc>
                          <a:spcPct val="95000"/>
                        </a:lnSpc>
                        <a:spcBef>
                          <a:spcPts val="1"/>
                        </a:spcBef>
                        <a:tabLst/>
                      </a:pPr>
                      <a:r>
                        <a:rPr sz="900" kern="0" spc="-10" dirty="0">
                          <a:solidFill>
                            <a:srgbClr val="000000">
                              <a:alpha val="100000"/>
                            </a:srgbClr>
                          </a:solidFill>
                          <a:latin typeface="SimSun"/>
                          <a:ea typeface="SimSun"/>
                          <a:cs typeface="SimSun"/>
                        </a:rPr>
                        <a:t>变更时间</a:t>
                      </a:r>
                      <a:endParaRPr lang="SimSun" altLang="SimSun" sz="900" dirty="0"/>
                    </a:p>
                    <a:p>
                      <a:pPr algn="l" rtl="0" eaLnBrk="0">
                        <a:lnSpc>
                          <a:spcPct val="106000"/>
                        </a:lnSpc>
                        <a:tabLst/>
                      </a:pPr>
                      <a:endParaRPr lang="Arial" altLang="Arial" sz="300" dirty="0"/>
                    </a:p>
                    <a:p>
                      <a:pPr marL="72389" algn="l" rtl="0" eaLnBrk="0">
                        <a:lnSpc>
                          <a:spcPts val="1182"/>
                        </a:lnSpc>
                        <a:spcBef>
                          <a:spcPts val="2"/>
                        </a:spcBef>
                        <a:tabLst/>
                      </a:pPr>
                      <a:r>
                        <a:rPr sz="900" kern="0" spc="-10" dirty="0">
                          <a:solidFill>
                            <a:srgbClr val="000000">
                              <a:alpha val="100000"/>
                            </a:srgbClr>
                          </a:solidFill>
                          <a:latin typeface="Times New Roman"/>
                          <a:ea typeface="Times New Roman"/>
                          <a:cs typeface="Times New Roman"/>
                        </a:rPr>
                        <a:t>Change date</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0000"/>
                        </a:lnSpc>
                        <a:tabLst/>
                      </a:pPr>
                      <a:endParaRPr lang="Arial" altLang="Arial" sz="300" dirty="0"/>
                    </a:p>
                    <a:p>
                      <a:pPr marL="72389" algn="l" rtl="0" eaLnBrk="0">
                        <a:lnSpc>
                          <a:spcPct val="83000"/>
                        </a:lnSpc>
                        <a:spcBef>
                          <a:spcPts val="3"/>
                        </a:spcBef>
                        <a:tabLst/>
                      </a:pPr>
                      <a:r>
                        <a:rPr sz="900" kern="0" spc="-10" dirty="0">
                          <a:solidFill>
                            <a:srgbClr val="000000">
                              <a:alpha val="100000"/>
                            </a:srgbClr>
                          </a:solidFill>
                          <a:latin typeface="SimSun"/>
                          <a:ea typeface="SimSun"/>
                          <a:cs typeface="SimSun"/>
                        </a:rPr>
                        <a:t>涉及项目任务</a:t>
                      </a:r>
                      <a:endParaRPr lang="SimSun" altLang="SimSun" sz="900" dirty="0"/>
                    </a:p>
                    <a:p>
                      <a:pPr marL="71755" algn="l" rtl="0" eaLnBrk="0">
                        <a:lnSpc>
                          <a:spcPts val="1697"/>
                        </a:lnSpc>
                        <a:tabLst/>
                      </a:pPr>
                      <a:r>
                        <a:rPr sz="900" kern="0" spc="-10" dirty="0">
                          <a:solidFill>
                            <a:srgbClr val="000000">
                              <a:alpha val="100000"/>
                            </a:srgbClr>
                          </a:solidFill>
                          <a:latin typeface="Times New Roman"/>
                          <a:ea typeface="Times New Roman"/>
                          <a:cs typeface="Times New Roman"/>
                        </a:rPr>
                        <a:t>Task concerned</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0000"/>
                        </a:lnSpc>
                        <a:tabLst/>
                      </a:pPr>
                      <a:endParaRPr lang="Arial" altLang="Arial" sz="300" dirty="0"/>
                    </a:p>
                    <a:p>
                      <a:pPr marL="73025" algn="l" rtl="0" eaLnBrk="0">
                        <a:lnSpc>
                          <a:spcPct val="83000"/>
                        </a:lnSpc>
                        <a:spcBef>
                          <a:spcPts val="3"/>
                        </a:spcBef>
                        <a:tabLst/>
                      </a:pPr>
                      <a:r>
                        <a:rPr sz="900" kern="0" spc="-10" dirty="0">
                          <a:solidFill>
                            <a:srgbClr val="000000">
                              <a:alpha val="100000"/>
                            </a:srgbClr>
                          </a:solidFill>
                          <a:latin typeface="SimSun"/>
                          <a:ea typeface="SimSun"/>
                          <a:cs typeface="SimSun"/>
                        </a:rPr>
                        <a:t>变更要点</a:t>
                      </a:r>
                      <a:endParaRPr lang="SimSun" altLang="SimSun" sz="900" dirty="0"/>
                    </a:p>
                    <a:p>
                      <a:pPr marL="73025" algn="l" rtl="0" eaLnBrk="0">
                        <a:lnSpc>
                          <a:spcPts val="1614"/>
                        </a:lnSpc>
                        <a:tabLst/>
                      </a:pPr>
                      <a:r>
                        <a:rPr sz="900" kern="0" spc="-10" dirty="0">
                          <a:solidFill>
                            <a:srgbClr val="000000">
                              <a:alpha val="100000"/>
                            </a:srgbClr>
                          </a:solidFill>
                          <a:latin typeface="Times New Roman"/>
                          <a:ea typeface="Times New Roman"/>
                          <a:cs typeface="Times New Roman"/>
                        </a:rPr>
                        <a:t>Change to</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01000"/>
                        </a:lnSpc>
                        <a:tabLst/>
                      </a:pPr>
                      <a:endParaRPr lang="Arial" altLang="Arial" sz="300" dirty="0"/>
                    </a:p>
                    <a:p>
                      <a:pPr marL="73025" algn="l" rtl="0" eaLnBrk="0">
                        <a:lnSpc>
                          <a:spcPct val="95000"/>
                        </a:lnSpc>
                        <a:spcBef>
                          <a:spcPts val="1"/>
                        </a:spcBef>
                        <a:tabLst/>
                      </a:pPr>
                      <a:r>
                        <a:rPr sz="900" kern="0" spc="-10" dirty="0">
                          <a:solidFill>
                            <a:srgbClr val="000000">
                              <a:alpha val="100000"/>
                            </a:srgbClr>
                          </a:solidFill>
                          <a:latin typeface="SimSun"/>
                          <a:ea typeface="SimSun"/>
                          <a:cs typeface="SimSun"/>
                        </a:rPr>
                        <a:t>变更理由</a:t>
                      </a:r>
                      <a:endParaRPr lang="SimSun" altLang="SimSun" sz="900" dirty="0"/>
                    </a:p>
                    <a:p>
                      <a:pPr algn="l" rtl="0" eaLnBrk="0">
                        <a:lnSpc>
                          <a:spcPct val="106000"/>
                        </a:lnSpc>
                        <a:tabLst/>
                      </a:pPr>
                      <a:endParaRPr lang="Arial" altLang="Arial" sz="300" dirty="0"/>
                    </a:p>
                    <a:p>
                      <a:pPr marL="69850" algn="l" rtl="0" eaLnBrk="0">
                        <a:lnSpc>
                          <a:spcPts val="1182"/>
                        </a:lnSpc>
                        <a:spcBef>
                          <a:spcPts val="2"/>
                        </a:spcBef>
                        <a:tabLst/>
                      </a:pPr>
                      <a:r>
                        <a:rPr sz="900" kern="0" spc="0" dirty="0">
                          <a:solidFill>
                            <a:srgbClr val="000000">
                              <a:alpha val="100000"/>
                            </a:srgbClr>
                          </a:solidFill>
                          <a:latin typeface="Times New Roman"/>
                          <a:ea typeface="Times New Roman"/>
                          <a:cs typeface="Times New Roman"/>
                        </a:rPr>
                        <a:t>Why request</a:t>
                      </a:r>
                      <a:r>
                        <a:rPr sz="900" kern="0" spc="-10" dirty="0">
                          <a:solidFill>
                            <a:srgbClr val="000000">
                              <a:alpha val="100000"/>
                            </a:srgbClr>
                          </a:solidFill>
                          <a:latin typeface="Times New Roman"/>
                          <a:ea typeface="Times New Roman"/>
                          <a:cs typeface="Times New Roman"/>
                        </a:rPr>
                        <a:t>ed</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8000"/>
                        </a:lnSpc>
                        <a:tabLst/>
                      </a:pPr>
                      <a:endParaRPr lang="Arial" altLang="Arial" sz="200" dirty="0"/>
                    </a:p>
                    <a:p>
                      <a:pPr marL="99060" algn="l" rtl="0" eaLnBrk="0">
                        <a:lnSpc>
                          <a:spcPct val="95000"/>
                        </a:lnSpc>
                        <a:spcBef>
                          <a:spcPts val="2"/>
                        </a:spcBef>
                        <a:tabLst/>
                      </a:pPr>
                      <a:r>
                        <a:rPr sz="900" kern="0" spc="-40" dirty="0">
                          <a:solidFill>
                            <a:srgbClr val="000000">
                              <a:alpha val="100000"/>
                            </a:srgbClr>
                          </a:solidFill>
                          <a:latin typeface="SimSun"/>
                          <a:ea typeface="SimSun"/>
                          <a:cs typeface="SimSun"/>
                        </a:rPr>
                        <a:t>申请人</a:t>
                      </a:r>
                      <a:endParaRPr lang="SimSun" altLang="SimSun" sz="900" dirty="0"/>
                    </a:p>
                    <a:p>
                      <a:pPr algn="l" rtl="0" eaLnBrk="0">
                        <a:lnSpc>
                          <a:spcPct val="108000"/>
                        </a:lnSpc>
                        <a:tabLst/>
                      </a:pPr>
                      <a:endParaRPr lang="Arial" altLang="Arial" sz="300" dirty="0"/>
                    </a:p>
                    <a:p>
                      <a:pPr marL="80644" algn="l" rtl="0" eaLnBrk="0">
                        <a:lnSpc>
                          <a:spcPts val="1182"/>
                        </a:lnSpc>
                        <a:spcBef>
                          <a:spcPts val="1"/>
                        </a:spcBef>
                        <a:tabLst/>
                      </a:pPr>
                      <a:r>
                        <a:rPr sz="900" kern="0" spc="0" dirty="0">
                          <a:solidFill>
                            <a:srgbClr val="000000">
                              <a:alpha val="100000"/>
                            </a:srgbClr>
                          </a:solidFill>
                          <a:latin typeface="Times New Roman"/>
                          <a:ea typeface="Times New Roman"/>
                          <a:cs typeface="Times New Roman"/>
                        </a:rPr>
                        <a:t>Requested </a:t>
                      </a:r>
                      <a:r>
                        <a:rPr sz="900" kern="0" spc="-10" dirty="0">
                          <a:solidFill>
                            <a:srgbClr val="000000">
                              <a:alpha val="100000"/>
                            </a:srgbClr>
                          </a:solidFill>
                          <a:latin typeface="Times New Roman"/>
                          <a:ea typeface="Times New Roman"/>
                          <a:cs typeface="Times New Roman"/>
                        </a:rPr>
                        <a:t>by</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0000"/>
                        </a:lnSpc>
                        <a:tabLst/>
                      </a:pPr>
                      <a:endParaRPr lang="Arial" altLang="Arial" sz="300" dirty="0"/>
                    </a:p>
                    <a:p>
                      <a:pPr marL="85725" algn="l" rtl="0" eaLnBrk="0">
                        <a:lnSpc>
                          <a:spcPct val="95000"/>
                        </a:lnSpc>
                        <a:spcBef>
                          <a:spcPts val="1"/>
                        </a:spcBef>
                        <a:tabLst/>
                      </a:pPr>
                      <a:r>
                        <a:rPr sz="900" kern="0" spc="-20" dirty="0">
                          <a:solidFill>
                            <a:srgbClr val="000000">
                              <a:alpha val="100000"/>
                            </a:srgbClr>
                          </a:solidFill>
                          <a:latin typeface="SimSun"/>
                          <a:ea typeface="SimSun"/>
                          <a:cs typeface="SimSun"/>
                        </a:rPr>
                        <a:t>审批人</a:t>
                      </a:r>
                      <a:endParaRPr lang="SimSun" altLang="SimSun" sz="900" dirty="0"/>
                    </a:p>
                    <a:p>
                      <a:pPr algn="l" rtl="0" eaLnBrk="0">
                        <a:lnSpc>
                          <a:spcPct val="107000"/>
                        </a:lnSpc>
                        <a:tabLst/>
                      </a:pPr>
                      <a:endParaRPr lang="Arial" altLang="Arial" sz="300" dirty="0"/>
                    </a:p>
                    <a:p>
                      <a:pPr marL="79375" algn="l" rtl="0" eaLnBrk="0">
                        <a:lnSpc>
                          <a:spcPts val="1182"/>
                        </a:lnSpc>
                        <a:spcBef>
                          <a:spcPts val="2"/>
                        </a:spcBef>
                        <a:tabLst/>
                      </a:pPr>
                      <a:r>
                        <a:rPr sz="900" kern="0" spc="0" dirty="0">
                          <a:solidFill>
                            <a:srgbClr val="000000">
                              <a:alpha val="100000"/>
                            </a:srgbClr>
                          </a:solidFill>
                          <a:latin typeface="Times New Roman"/>
                          <a:ea typeface="Times New Roman"/>
                          <a:cs typeface="Times New Roman"/>
                        </a:rPr>
                        <a:t>Approved </a:t>
                      </a:r>
                      <a:r>
                        <a:rPr sz="900" kern="0" spc="-10" dirty="0">
                          <a:solidFill>
                            <a:srgbClr val="000000">
                              <a:alpha val="100000"/>
                            </a:srgbClr>
                          </a:solidFill>
                          <a:latin typeface="Times New Roman"/>
                          <a:ea typeface="Times New Roman"/>
                          <a:cs typeface="Times New Roman"/>
                        </a:rPr>
                        <a:t>by</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a:txBody>
                    <a:bodyPr/>
                    <a:lstStyle/>
                    <a:p>
                      <a:pPr algn="l" rtl="0" eaLnBrk="0">
                        <a:lnSpc>
                          <a:spcPct val="107000"/>
                        </a:lnSpc>
                        <a:tabLst/>
                      </a:pPr>
                      <a:endParaRPr lang="Arial" altLang="Arial" sz="1000" dirty="0"/>
                    </a:p>
                    <a:p>
                      <a:pPr algn="l" rtl="0" eaLnBrk="0">
                        <a:lnSpc>
                          <a:spcPct val="7784"/>
                        </a:lnSpc>
                        <a:tabLst/>
                      </a:pPr>
                      <a:endParaRPr lang="Arial" altLang="Arial" sz="100" dirty="0"/>
                    </a:p>
                    <a:p>
                      <a:pPr marL="84455" algn="l" rtl="0" eaLnBrk="0">
                        <a:lnSpc>
                          <a:spcPct val="76000"/>
                        </a:lnSpc>
                        <a:tabLst/>
                      </a:pPr>
                      <a:r>
                        <a:rPr sz="900" kern="0" spc="-10" dirty="0">
                          <a:solidFill>
                            <a:srgbClr val="000000">
                              <a:alpha val="100000"/>
                            </a:srgbClr>
                          </a:solidFill>
                          <a:latin typeface="Times New Roman"/>
                          <a:ea typeface="Times New Roman"/>
                          <a:cs typeface="Times New Roman"/>
                        </a:rPr>
                        <a:t>1</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7000"/>
                        </a:lnSpc>
                        <a:tabLst/>
                      </a:pPr>
                      <a:endParaRPr lang="Arial" altLang="Arial" sz="1000" dirty="0"/>
                    </a:p>
                    <a:p>
                      <a:pPr algn="l" rtl="0" eaLnBrk="0">
                        <a:lnSpc>
                          <a:spcPct val="7281"/>
                        </a:lnSpc>
                        <a:tabLst/>
                      </a:pPr>
                      <a:endParaRPr lang="Arial" altLang="Arial" sz="100" dirty="0"/>
                    </a:p>
                    <a:p>
                      <a:pPr marL="71119" algn="l" rtl="0" eaLnBrk="0">
                        <a:lnSpc>
                          <a:spcPct val="76000"/>
                        </a:lnSpc>
                        <a:tabLst/>
                      </a:pPr>
                      <a:r>
                        <a:rPr sz="900" kern="0" spc="-10" dirty="0">
                          <a:solidFill>
                            <a:srgbClr val="000000">
                              <a:alpha val="100000"/>
                            </a:srgbClr>
                          </a:solidFill>
                          <a:latin typeface="Times New Roman"/>
                          <a:ea typeface="Times New Roman"/>
                          <a:cs typeface="Times New Roman"/>
                        </a:rPr>
                        <a:t>2005-7-16</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5000"/>
                        </a:lnSpc>
                        <a:tabLst/>
                      </a:pPr>
                      <a:endParaRPr lang="Arial" altLang="Arial" sz="900" dirty="0"/>
                    </a:p>
                    <a:p>
                      <a:pPr marL="77469" algn="l" rtl="0" eaLnBrk="0">
                        <a:lnSpc>
                          <a:spcPct val="95000"/>
                        </a:lnSpc>
                        <a:spcBef>
                          <a:spcPts val="5"/>
                        </a:spcBef>
                        <a:tabLst/>
                      </a:pPr>
                      <a:r>
                        <a:rPr sz="900" kern="0" spc="-20" dirty="0">
                          <a:solidFill>
                            <a:srgbClr val="000000">
                              <a:alpha val="100000"/>
                            </a:srgbClr>
                          </a:solidFill>
                          <a:latin typeface="SimSun"/>
                          <a:ea typeface="SimSun"/>
                          <a:cs typeface="SimSun"/>
                        </a:rPr>
                        <a:t>资源落实</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3000"/>
                        </a:lnSpc>
                        <a:tabLst/>
                      </a:pPr>
                      <a:endParaRPr lang="Arial" altLang="Arial" sz="300" dirty="0"/>
                    </a:p>
                    <a:p>
                      <a:pPr marL="76200" indent="-3810" algn="l" rtl="0" eaLnBrk="0">
                        <a:lnSpc>
                          <a:spcPct val="119000"/>
                        </a:lnSpc>
                        <a:tabLst/>
                      </a:pPr>
                      <a:r>
                        <a:rPr sz="900" kern="0" spc="80" dirty="0">
                          <a:solidFill>
                            <a:srgbClr val="000000">
                              <a:alpha val="100000"/>
                            </a:srgbClr>
                          </a:solidFill>
                          <a:latin typeface="SimSun"/>
                          <a:ea typeface="SimSun"/>
                          <a:cs typeface="SimSun"/>
                        </a:rPr>
                        <a:t>迎接客户的高层领</a:t>
                      </a:r>
                      <a:r>
                        <a:rPr sz="900" kern="0" spc="1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导由王总改为张总</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03000"/>
                        </a:lnSpc>
                        <a:tabLst/>
                      </a:pPr>
                      <a:endParaRPr lang="Arial" altLang="Arial" sz="300" dirty="0"/>
                    </a:p>
                    <a:p>
                      <a:pPr marL="74294" indent="1270" algn="l" rtl="0" eaLnBrk="0">
                        <a:lnSpc>
                          <a:spcPct val="119000"/>
                        </a:lnSpc>
                        <a:tabLst/>
                      </a:pPr>
                      <a:r>
                        <a:rPr sz="900" kern="0" spc="70" dirty="0">
                          <a:solidFill>
                            <a:srgbClr val="000000">
                              <a:alpha val="100000"/>
                            </a:srgbClr>
                          </a:solidFill>
                          <a:latin typeface="SimSun"/>
                          <a:ea typeface="SimSun"/>
                          <a:cs typeface="SimSun"/>
                        </a:rPr>
                        <a:t>原来安排的高层领导</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王总临时前往北京</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85725" algn="l" rtl="0" eaLnBrk="0">
                        <a:lnSpc>
                          <a:spcPct val="96000"/>
                        </a:lnSpc>
                        <a:spcBef>
                          <a:spcPts val="1"/>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algn="l" rtl="0" eaLnBrk="0">
                        <a:lnSpc>
                          <a:spcPct val="7128"/>
                        </a:lnSpc>
                        <a:tabLst/>
                      </a:pPr>
                      <a:endParaRPr lang="Arial" altLang="Arial" sz="100" dirty="0"/>
                    </a:p>
                    <a:p>
                      <a:pPr marL="84455" algn="l" rtl="0" eaLnBrk="0">
                        <a:lnSpc>
                          <a:spcPct val="95000"/>
                        </a:lnSpc>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07000"/>
                        </a:lnSpc>
                        <a:tabLst/>
                      </a:pPr>
                      <a:endParaRPr lang="Arial" altLang="Arial" sz="1000" dirty="0"/>
                    </a:p>
                    <a:p>
                      <a:pPr algn="l" rtl="0" eaLnBrk="0">
                        <a:lnSpc>
                          <a:spcPct val="6955"/>
                        </a:lnSpc>
                        <a:tabLst/>
                      </a:pPr>
                      <a:endParaRPr lang="Arial" altLang="Arial" sz="100" dirty="0"/>
                    </a:p>
                    <a:p>
                      <a:pPr marL="73660" algn="l" rtl="0" eaLnBrk="0">
                        <a:lnSpc>
                          <a:spcPct val="76000"/>
                        </a:lnSpc>
                        <a:tabLst/>
                      </a:pPr>
                      <a:r>
                        <a:rPr sz="900" kern="0" spc="-10" dirty="0">
                          <a:solidFill>
                            <a:srgbClr val="000000">
                              <a:alpha val="100000"/>
                            </a:srgbClr>
                          </a:solidFill>
                          <a:latin typeface="Times New Roman"/>
                          <a:ea typeface="Times New Roman"/>
                          <a:cs typeface="Times New Roman"/>
                        </a:rPr>
                        <a:t>2</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7000"/>
                        </a:lnSpc>
                        <a:tabLst/>
                      </a:pPr>
                      <a:endParaRPr lang="Arial" altLang="Arial" sz="1000" dirty="0"/>
                    </a:p>
                    <a:p>
                      <a:pPr algn="l" rtl="0" eaLnBrk="0">
                        <a:lnSpc>
                          <a:spcPct val="6452"/>
                        </a:lnSpc>
                        <a:tabLst/>
                      </a:pPr>
                      <a:endParaRPr lang="Arial" altLang="Arial" sz="100" dirty="0"/>
                    </a:p>
                    <a:p>
                      <a:pPr marL="71119" algn="l" rtl="0" eaLnBrk="0">
                        <a:lnSpc>
                          <a:spcPct val="76000"/>
                        </a:lnSpc>
                        <a:tabLst/>
                      </a:pPr>
                      <a:r>
                        <a:rPr sz="900" kern="0" spc="-10" dirty="0">
                          <a:solidFill>
                            <a:srgbClr val="000000">
                              <a:alpha val="100000"/>
                            </a:srgbClr>
                          </a:solidFill>
                          <a:latin typeface="Times New Roman"/>
                          <a:ea typeface="Times New Roman"/>
                          <a:cs typeface="Times New Roman"/>
                        </a:rPr>
                        <a:t>2005-7-19</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5000"/>
                        </a:lnSpc>
                        <a:tabLst/>
                      </a:pPr>
                      <a:endParaRPr lang="Arial" altLang="Arial" sz="900" dirty="0"/>
                    </a:p>
                    <a:p>
                      <a:pPr marL="72389" algn="l" rtl="0" eaLnBrk="0">
                        <a:lnSpc>
                          <a:spcPct val="95000"/>
                        </a:lnSpc>
                        <a:spcBef>
                          <a:spcPts val="1"/>
                        </a:spcBef>
                        <a:tabLst/>
                      </a:pPr>
                      <a:r>
                        <a:rPr sz="900" kern="0" spc="-10" dirty="0">
                          <a:solidFill>
                            <a:srgbClr val="000000">
                              <a:alpha val="100000"/>
                            </a:srgbClr>
                          </a:solidFill>
                          <a:latin typeface="SimSun"/>
                          <a:ea typeface="SimSun"/>
                          <a:cs typeface="SimSun"/>
                        </a:rPr>
                        <a:t>考察实施</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2000"/>
                        </a:lnSpc>
                        <a:tabLst/>
                      </a:pPr>
                      <a:endParaRPr lang="Arial" altLang="Arial" sz="300" dirty="0"/>
                    </a:p>
                    <a:p>
                      <a:pPr marL="76835" indent="-9525" algn="l" rtl="0" eaLnBrk="0">
                        <a:lnSpc>
                          <a:spcPct val="119000"/>
                        </a:lnSpc>
                        <a:spcBef>
                          <a:spcPts val="3"/>
                        </a:spcBef>
                        <a:tabLst/>
                      </a:pPr>
                      <a:r>
                        <a:rPr sz="900" kern="0" spc="0" dirty="0">
                          <a:solidFill>
                            <a:srgbClr val="000000">
                              <a:alpha val="100000"/>
                            </a:srgbClr>
                          </a:solidFill>
                          <a:latin typeface="Times New Roman"/>
                          <a:ea typeface="Times New Roman"/>
                          <a:cs typeface="Times New Roman"/>
                        </a:rPr>
                        <a:t>NGN</a:t>
                      </a:r>
                      <a:r>
                        <a:rPr sz="900" kern="0" spc="1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SimSun"/>
                          <a:ea typeface="SimSun"/>
                          <a:cs typeface="SimSun"/>
                        </a:rPr>
                        <a:t>样板点讲解人  </a:t>
                      </a:r>
                      <a:r>
                        <a:rPr sz="900" kern="0" spc="-10" dirty="0">
                          <a:solidFill>
                            <a:srgbClr val="000000">
                              <a:alpha val="100000"/>
                            </a:srgbClr>
                          </a:solidFill>
                          <a:latin typeface="SimSun"/>
                          <a:ea typeface="SimSun"/>
                          <a:cs typeface="SimSun"/>
                        </a:rPr>
                        <a:t>员由张鹏改为李民</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02000"/>
                        </a:lnSpc>
                        <a:tabLst/>
                      </a:pPr>
                      <a:endParaRPr lang="Arial" altLang="Arial" sz="300" dirty="0"/>
                    </a:p>
                    <a:p>
                      <a:pPr marL="87630" indent="-11429" algn="l" rtl="0" eaLnBrk="0">
                        <a:lnSpc>
                          <a:spcPct val="119000"/>
                        </a:lnSpc>
                        <a:spcBef>
                          <a:spcPts val="3"/>
                        </a:spcBef>
                        <a:tabLst/>
                      </a:pPr>
                      <a:r>
                        <a:rPr sz="900" kern="0" spc="70" dirty="0">
                          <a:solidFill>
                            <a:srgbClr val="000000">
                              <a:alpha val="100000"/>
                            </a:srgbClr>
                          </a:solidFill>
                          <a:latin typeface="SimSun"/>
                          <a:ea typeface="SimSun"/>
                          <a:cs typeface="SimSun"/>
                        </a:rPr>
                        <a:t>原来安排的讲解人员</a:t>
                      </a:r>
                      <a:r>
                        <a:rPr sz="900" kern="0" spc="0" dirty="0">
                          <a:solidFill>
                            <a:srgbClr val="000000">
                              <a:alpha val="100000"/>
                            </a:srgbClr>
                          </a:solidFill>
                          <a:latin typeface="SimSun"/>
                          <a:ea typeface="SimSun"/>
                          <a:cs typeface="SimSun"/>
                        </a:rPr>
                        <a:t>  </a:t>
                      </a:r>
                      <a:r>
                        <a:rPr sz="900" kern="0" spc="-20" dirty="0">
                          <a:solidFill>
                            <a:srgbClr val="000000">
                              <a:alpha val="100000"/>
                            </a:srgbClr>
                          </a:solidFill>
                          <a:latin typeface="SimSun"/>
                          <a:ea typeface="SimSun"/>
                          <a:cs typeface="SimSun"/>
                        </a:rPr>
                        <a:t>由张鹏临时前往上海</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82550" algn="l" rtl="0" eaLnBrk="0">
                        <a:lnSpc>
                          <a:spcPct val="95000"/>
                        </a:lnSpc>
                        <a:spcBef>
                          <a:spcPts val="1"/>
                        </a:spcBef>
                        <a:tabLst/>
                      </a:pPr>
                      <a:r>
                        <a:rPr sz="900" kern="0" spc="-20" dirty="0">
                          <a:solidFill>
                            <a:srgbClr val="000000">
                              <a:alpha val="100000"/>
                            </a:srgbClr>
                          </a:solidFill>
                          <a:latin typeface="SimSun"/>
                          <a:ea typeface="SimSun"/>
                          <a:cs typeface="SimSun"/>
                        </a:rPr>
                        <a:t>刘峰</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85089" algn="l" rtl="0" eaLnBrk="0">
                        <a:lnSpc>
                          <a:spcPct val="96000"/>
                        </a:lnSpc>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a:txBody>
                    <a:bodyPr/>
                    <a:lstStyle/>
                    <a:p>
                      <a:pPr algn="l" rtl="0" eaLnBrk="0">
                        <a:lnSpc>
                          <a:spcPct val="107000"/>
                        </a:lnSpc>
                        <a:tabLst/>
                      </a:pPr>
                      <a:endParaRPr lang="Arial" altLang="Arial" sz="1000" dirty="0"/>
                    </a:p>
                    <a:p>
                      <a:pPr algn="l" rtl="0" eaLnBrk="0">
                        <a:lnSpc>
                          <a:spcPct val="8914"/>
                        </a:lnSpc>
                        <a:tabLst/>
                      </a:pPr>
                      <a:endParaRPr lang="Arial" altLang="Arial" sz="100" dirty="0"/>
                    </a:p>
                    <a:p>
                      <a:pPr marL="76200" algn="l" rtl="0" eaLnBrk="0">
                        <a:lnSpc>
                          <a:spcPct val="76000"/>
                        </a:lnSpc>
                        <a:tabLst/>
                      </a:pPr>
                      <a:r>
                        <a:rPr sz="900" kern="0" spc="-10" dirty="0">
                          <a:solidFill>
                            <a:srgbClr val="000000">
                              <a:alpha val="100000"/>
                            </a:srgbClr>
                          </a:solidFill>
                          <a:latin typeface="Times New Roman"/>
                          <a:ea typeface="Times New Roman"/>
                          <a:cs typeface="Times New Roman"/>
                        </a:rPr>
                        <a:t>3</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7000"/>
                        </a:lnSpc>
                        <a:tabLst/>
                      </a:pPr>
                      <a:endParaRPr lang="Arial" altLang="Arial" sz="1000" dirty="0"/>
                    </a:p>
                    <a:p>
                      <a:pPr algn="l" rtl="0" eaLnBrk="0">
                        <a:lnSpc>
                          <a:spcPct val="8949"/>
                        </a:lnSpc>
                        <a:tabLst/>
                      </a:pPr>
                      <a:endParaRPr lang="Arial" altLang="Arial" sz="100" dirty="0"/>
                    </a:p>
                    <a:p>
                      <a:pPr marL="71119" algn="l" rtl="0" eaLnBrk="0">
                        <a:lnSpc>
                          <a:spcPct val="76000"/>
                        </a:lnSpc>
                        <a:tabLst/>
                      </a:pPr>
                      <a:r>
                        <a:rPr sz="900" kern="0" spc="-10" dirty="0">
                          <a:solidFill>
                            <a:srgbClr val="000000">
                              <a:alpha val="100000"/>
                            </a:srgbClr>
                          </a:solidFill>
                          <a:latin typeface="Times New Roman"/>
                          <a:ea typeface="Times New Roman"/>
                          <a:cs typeface="Times New Roman"/>
                        </a:rPr>
                        <a:t>2005-7-19</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05000"/>
                        </a:lnSpc>
                        <a:tabLst/>
                      </a:pPr>
                      <a:endParaRPr lang="Arial" altLang="Arial" sz="900" dirty="0"/>
                    </a:p>
                    <a:p>
                      <a:pPr marL="72389" algn="l" rtl="0" eaLnBrk="0">
                        <a:lnSpc>
                          <a:spcPct val="95000"/>
                        </a:lnSpc>
                        <a:spcBef>
                          <a:spcPts val="4"/>
                        </a:spcBef>
                        <a:tabLst/>
                      </a:pPr>
                      <a:r>
                        <a:rPr sz="900" kern="0" spc="-10" dirty="0">
                          <a:solidFill>
                            <a:srgbClr val="000000">
                              <a:alpha val="100000"/>
                            </a:srgbClr>
                          </a:solidFill>
                          <a:latin typeface="SimSun"/>
                          <a:ea typeface="SimSun"/>
                          <a:cs typeface="SimSun"/>
                        </a:rPr>
                        <a:t>考察实施</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3000"/>
                        </a:lnSpc>
                        <a:tabLst/>
                      </a:pPr>
                      <a:endParaRPr lang="Arial" altLang="Arial" sz="300" dirty="0"/>
                    </a:p>
                    <a:p>
                      <a:pPr marL="74294" indent="1270" algn="l" rtl="0" eaLnBrk="0">
                        <a:lnSpc>
                          <a:spcPct val="119000"/>
                        </a:lnSpc>
                        <a:spcBef>
                          <a:spcPts val="2"/>
                        </a:spcBef>
                        <a:tabLst/>
                      </a:pPr>
                      <a:r>
                        <a:rPr sz="900" kern="0" spc="70" dirty="0">
                          <a:solidFill>
                            <a:srgbClr val="000000">
                              <a:alpha val="100000"/>
                            </a:srgbClr>
                          </a:solidFill>
                          <a:latin typeface="SimSun"/>
                          <a:ea typeface="SimSun"/>
                          <a:cs typeface="SimSun"/>
                        </a:rPr>
                        <a:t>高层座谈的领导由</a:t>
                      </a:r>
                      <a:r>
                        <a:rPr sz="900" kern="0" spc="3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王总改为张总</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5">
                  <a:txBody>
                    <a:bodyPr/>
                    <a:lstStyle/>
                    <a:p>
                      <a:pPr algn="l" rtl="0" eaLnBrk="0">
                        <a:lnSpc>
                          <a:spcPct val="103000"/>
                        </a:lnSpc>
                        <a:tabLst/>
                      </a:pPr>
                      <a:endParaRPr lang="Arial" altLang="Arial" sz="300" dirty="0"/>
                    </a:p>
                    <a:p>
                      <a:pPr marL="74294" indent="1270" algn="l" rtl="0" eaLnBrk="0">
                        <a:lnSpc>
                          <a:spcPct val="119000"/>
                        </a:lnSpc>
                        <a:spcBef>
                          <a:spcPts val="2"/>
                        </a:spcBef>
                        <a:tabLst/>
                      </a:pPr>
                      <a:r>
                        <a:rPr sz="900" kern="0" spc="70" dirty="0">
                          <a:solidFill>
                            <a:srgbClr val="000000">
                              <a:alpha val="100000"/>
                            </a:srgbClr>
                          </a:solidFill>
                          <a:latin typeface="SimSun"/>
                          <a:ea typeface="SimSun"/>
                          <a:cs typeface="SimSun"/>
                        </a:rPr>
                        <a:t>原来安排的高层领导</a:t>
                      </a:r>
                      <a:r>
                        <a:rPr sz="900" kern="0" spc="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王总仍在北京未返</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85725" algn="l" rtl="0" eaLnBrk="0">
                        <a:lnSpc>
                          <a:spcPct val="96000"/>
                        </a:lnSpc>
                        <a:spcBef>
                          <a:spcPts val="3"/>
                        </a:spcBef>
                        <a:tabLst/>
                      </a:pPr>
                      <a:r>
                        <a:rPr sz="900" kern="0" spc="-20" dirty="0">
                          <a:solidFill>
                            <a:srgbClr val="000000">
                              <a:alpha val="100000"/>
                            </a:srgbClr>
                          </a:solidFill>
                          <a:latin typeface="SimSun"/>
                          <a:ea typeface="SimSun"/>
                          <a:cs typeface="SimSun"/>
                        </a:rPr>
                        <a:t>张三</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algn="l" rtl="0" eaLnBrk="0">
                        <a:lnSpc>
                          <a:spcPct val="8796"/>
                        </a:lnSpc>
                        <a:tabLst/>
                      </a:pPr>
                      <a:endParaRPr lang="Arial" altLang="Arial" sz="100" dirty="0"/>
                    </a:p>
                    <a:p>
                      <a:pPr marL="84455" algn="l" rtl="0" eaLnBrk="0">
                        <a:lnSpc>
                          <a:spcPct val="95000"/>
                        </a:lnSpc>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gridSpan="17">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7">
                  <a:txBody>
                    <a:bodyPr/>
                    <a:lstStyle/>
                    <a:p>
                      <a:pPr algn="l" rtl="0" eaLnBrk="0">
                        <a:lnSpc>
                          <a:spcPct val="189000"/>
                        </a:lnSpc>
                        <a:tabLst/>
                      </a:pPr>
                      <a:endParaRPr lang="Arial" altLang="Arial" sz="100" dirty="0"/>
                    </a:p>
                    <a:p>
                      <a:pPr marL="84455" algn="l" rtl="0" eaLnBrk="0">
                        <a:lnSpc>
                          <a:spcPts val="1182"/>
                        </a:lnSpc>
                        <a:spcBef>
                          <a:spcPts val="1"/>
                        </a:spcBef>
                        <a:tabLst/>
                      </a:pPr>
                      <a:r>
                        <a:rPr sz="900" kern="0" spc="-10" dirty="0">
                          <a:solidFill>
                            <a:srgbClr val="000000">
                              <a:alpha val="100000"/>
                            </a:srgbClr>
                          </a:solidFill>
                          <a:latin typeface="Times New Roman"/>
                          <a:ea typeface="Times New Roman"/>
                          <a:cs typeface="Times New Roman"/>
                        </a:rPr>
                        <a:t>1.</a:t>
                      </a:r>
                      <a:r>
                        <a:rPr sz="900" kern="0" spc="11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SimSun"/>
                          <a:ea typeface="SimSun"/>
                          <a:cs typeface="SimSun"/>
                        </a:rPr>
                        <a:t>申请变更的内容</a:t>
                      </a:r>
                      <a:r>
                        <a:rPr sz="900" kern="0" spc="120" dirty="0">
                          <a:solidFill>
                            <a:srgbClr val="000000">
                              <a:alpha val="100000"/>
                            </a:srgbClr>
                          </a:solidFill>
                          <a:latin typeface="SimSun"/>
                          <a:ea typeface="SimSun"/>
                          <a:cs typeface="SimSun"/>
                        </a:rPr>
                        <a:t> </a:t>
                      </a:r>
                      <a:r>
                        <a:rPr sz="900" kern="0" spc="-10" dirty="0">
                          <a:solidFill>
                            <a:srgbClr val="000000">
                              <a:alpha val="100000"/>
                            </a:srgbClr>
                          </a:solidFill>
                          <a:latin typeface="Times New Roman"/>
                          <a:ea typeface="Times New Roman"/>
                          <a:cs typeface="Times New Roman"/>
                        </a:rPr>
                        <a:t>1. project item requested for change</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7">
                  <a:txBody>
                    <a:bodyPr/>
                    <a:lstStyle/>
                    <a:p>
                      <a:pPr algn="l" rtl="0" eaLnBrk="0">
                        <a:lnSpc>
                          <a:spcPct val="101000"/>
                        </a:lnSpc>
                        <a:tabLst/>
                      </a:pPr>
                      <a:endParaRPr lang="Arial" altLang="Arial" sz="300" dirty="0"/>
                    </a:p>
                    <a:p>
                      <a:pPr marL="76835" algn="l" rtl="0" eaLnBrk="0">
                        <a:lnSpc>
                          <a:spcPct val="94000"/>
                        </a:lnSpc>
                        <a:spcBef>
                          <a:spcPts val="1"/>
                        </a:spcBef>
                        <a:tabLst/>
                      </a:pPr>
                      <a:r>
                        <a:rPr sz="900" kern="0" spc="0" dirty="0">
                          <a:solidFill>
                            <a:srgbClr val="000000">
                              <a:alpha val="100000"/>
                            </a:srgbClr>
                          </a:solidFill>
                          <a:latin typeface="SimSun"/>
                          <a:ea typeface="SimSun"/>
                          <a:cs typeface="SimSun"/>
                        </a:rPr>
                        <a:t>客户由原计划从深圳乘车直接前往香港机场改为在</a:t>
                      </a:r>
                      <a:r>
                        <a:rPr sz="900" kern="0" spc="-10" dirty="0">
                          <a:solidFill>
                            <a:srgbClr val="000000">
                              <a:alpha val="100000"/>
                            </a:srgbClr>
                          </a:solidFill>
                          <a:latin typeface="SimSun"/>
                          <a:ea typeface="SimSun"/>
                          <a:cs typeface="SimSun"/>
                        </a:rPr>
                        <a:t>香港停留一天</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17">
                  <a:txBody>
                    <a:bodyPr/>
                    <a:lstStyle/>
                    <a:p>
                      <a:pPr algn="l" rtl="0" eaLnBrk="0">
                        <a:lnSpc>
                          <a:spcPct val="186000"/>
                        </a:lnSpc>
                        <a:tabLst/>
                      </a:pPr>
                      <a:endParaRPr lang="Arial" altLang="Arial" sz="100" dirty="0"/>
                    </a:p>
                    <a:p>
                      <a:pPr marL="73660" algn="l" rtl="0" eaLnBrk="0">
                        <a:lnSpc>
                          <a:spcPts val="1182"/>
                        </a:lnSpc>
                        <a:tabLst/>
                      </a:pPr>
                      <a:r>
                        <a:rPr sz="900" kern="0" spc="0" dirty="0">
                          <a:solidFill>
                            <a:srgbClr val="000000">
                              <a:alpha val="100000"/>
                            </a:srgbClr>
                          </a:solidFill>
                          <a:latin typeface="Times New Roman"/>
                          <a:ea typeface="Times New Roman"/>
                          <a:cs typeface="Times New Roman"/>
                        </a:rPr>
                        <a:t>2.</a:t>
                      </a:r>
                      <a:r>
                        <a:rPr sz="900" kern="0" spc="8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SimSun"/>
                          <a:ea typeface="SimSun"/>
                          <a:cs typeface="SimSun"/>
                        </a:rPr>
                        <a:t>申请变更原因 </a:t>
                      </a:r>
                      <a:r>
                        <a:rPr sz="900" kern="0" spc="0" dirty="0">
                          <a:solidFill>
                            <a:srgbClr val="000000">
                              <a:alpha val="100000"/>
                            </a:srgbClr>
                          </a:solidFill>
                          <a:latin typeface="Times New Roman"/>
                          <a:ea typeface="Times New Roman"/>
                          <a:cs typeface="Times New Roman"/>
                        </a:rPr>
                        <a:t>the reason of</a:t>
                      </a:r>
                      <a:r>
                        <a:rPr sz="900" kern="0" spc="-6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c</a:t>
                      </a:r>
                      <a:r>
                        <a:rPr sz="900" kern="0" spc="-10" dirty="0">
                          <a:solidFill>
                            <a:srgbClr val="000000">
                              <a:alpha val="100000"/>
                            </a:srgbClr>
                          </a:solidFill>
                          <a:latin typeface="Times New Roman"/>
                          <a:ea typeface="Times New Roman"/>
                          <a:cs typeface="Times New Roman"/>
                        </a:rPr>
                        <a:t>hange request</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7">
                  <a:txBody>
                    <a:bodyPr/>
                    <a:lstStyle/>
                    <a:p>
                      <a:pPr algn="l" rtl="0" eaLnBrk="0">
                        <a:lnSpc>
                          <a:spcPct val="147000"/>
                        </a:lnSpc>
                        <a:tabLst/>
                      </a:pPr>
                      <a:endParaRPr lang="Arial" altLang="Arial" sz="200" dirty="0"/>
                    </a:p>
                    <a:p>
                      <a:pPr marL="76835" algn="l" rtl="0" eaLnBrk="0">
                        <a:lnSpc>
                          <a:spcPct val="95000"/>
                        </a:lnSpc>
                        <a:spcBef>
                          <a:spcPts val="2"/>
                        </a:spcBef>
                        <a:tabLst/>
                      </a:pPr>
                      <a:r>
                        <a:rPr sz="900" kern="0" spc="-10" dirty="0">
                          <a:solidFill>
                            <a:srgbClr val="000000">
                              <a:alpha val="100000"/>
                            </a:srgbClr>
                          </a:solidFill>
                          <a:latin typeface="SimSun"/>
                          <a:ea typeface="SimSun"/>
                          <a:cs typeface="SimSun"/>
                        </a:rPr>
                        <a:t>客户希望在香港游玩购物</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17">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3225">
                <a:tc gridSpan="3">
                  <a:txBody>
                    <a:bodyPr/>
                    <a:lstStyle/>
                    <a:p>
                      <a:pPr algn="l" rtl="0" eaLnBrk="0">
                        <a:lnSpc>
                          <a:spcPct val="148000"/>
                        </a:lnSpc>
                        <a:tabLst/>
                      </a:pPr>
                      <a:endParaRPr lang="Arial" altLang="Arial" sz="200" dirty="0"/>
                    </a:p>
                    <a:p>
                      <a:pPr marL="76835" algn="l" rtl="0" eaLnBrk="0">
                        <a:lnSpc>
                          <a:spcPct val="83000"/>
                        </a:lnSpc>
                        <a:tabLst/>
                      </a:pPr>
                      <a:r>
                        <a:rPr sz="900" kern="0" spc="-10" dirty="0">
                          <a:solidFill>
                            <a:srgbClr val="000000">
                              <a:alpha val="100000"/>
                            </a:srgbClr>
                          </a:solidFill>
                          <a:latin typeface="SimSun"/>
                          <a:ea typeface="SimSun"/>
                          <a:cs typeface="SimSun"/>
                        </a:rPr>
                        <a:t>受影响的基准计划</a:t>
                      </a:r>
                      <a:endParaRPr lang="SimSun" altLang="SimSun" sz="900" dirty="0"/>
                    </a:p>
                    <a:p>
                      <a:pPr marL="75564" algn="l" rtl="0" eaLnBrk="0">
                        <a:lnSpc>
                          <a:spcPts val="1697"/>
                        </a:lnSpc>
                        <a:tabLst/>
                      </a:pPr>
                      <a:r>
                        <a:rPr sz="900" kern="0" spc="0" dirty="0">
                          <a:solidFill>
                            <a:srgbClr val="000000">
                              <a:alpha val="100000"/>
                            </a:srgbClr>
                          </a:solidFill>
                          <a:latin typeface="Times New Roman"/>
                          <a:ea typeface="Times New Roman"/>
                          <a:cs typeface="Times New Roman"/>
                        </a:rPr>
                        <a:t>Original plan aff</a:t>
                      </a:r>
                      <a:r>
                        <a:rPr sz="900" kern="0" spc="-10" dirty="0">
                          <a:solidFill>
                            <a:srgbClr val="000000">
                              <a:alpha val="100000"/>
                            </a:srgbClr>
                          </a:solidFill>
                          <a:latin typeface="Times New Roman"/>
                          <a:ea typeface="Times New Roman"/>
                          <a:cs typeface="Times New Roman"/>
                        </a:rPr>
                        <a:t>ected</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05000"/>
                        </a:lnSpc>
                        <a:tabLst/>
                      </a:pPr>
                      <a:endParaRPr lang="Arial" altLang="Arial" sz="900" dirty="0"/>
                    </a:p>
                    <a:p>
                      <a:pPr marL="81914" algn="l" rtl="0" eaLnBrk="0">
                        <a:lnSpc>
                          <a:spcPct val="95000"/>
                        </a:lnSpc>
                        <a:tabLst/>
                      </a:pPr>
                      <a:r>
                        <a:rPr sz="900" kern="0" spc="-30" dirty="0">
                          <a:solidFill>
                            <a:srgbClr val="000000">
                              <a:alpha val="100000"/>
                            </a:srgbClr>
                          </a:solidFill>
                          <a:latin typeface="Times New Roman"/>
                          <a:ea typeface="Times New Roman"/>
                          <a:cs typeface="Times New Roman"/>
                        </a:rPr>
                        <a:t>1</a:t>
                      </a:r>
                      <a:r>
                        <a:rPr sz="900" kern="0" spc="-30" dirty="0">
                          <a:solidFill>
                            <a:srgbClr val="000000">
                              <a:alpha val="100000"/>
                            </a:srgbClr>
                          </a:solidFill>
                          <a:latin typeface="SimSun"/>
                          <a:ea typeface="SimSun"/>
                          <a:cs typeface="SimSun"/>
                        </a:rPr>
                        <a:t>、进度计划</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7">
                  <a:txBody>
                    <a:bodyPr/>
                    <a:lstStyle/>
                    <a:p>
                      <a:pPr algn="l" rtl="0" eaLnBrk="0">
                        <a:lnSpc>
                          <a:spcPct val="105000"/>
                        </a:lnSpc>
                        <a:tabLst/>
                      </a:pPr>
                      <a:endParaRPr lang="Arial" altLang="Arial" sz="900" dirty="0"/>
                    </a:p>
                    <a:p>
                      <a:pPr marL="71119" algn="l" rtl="0" eaLnBrk="0">
                        <a:lnSpc>
                          <a:spcPct val="95000"/>
                        </a:lnSpc>
                        <a:tabLst/>
                      </a:pPr>
                      <a:r>
                        <a:rPr sz="900" kern="0" spc="-20" dirty="0">
                          <a:solidFill>
                            <a:srgbClr val="000000">
                              <a:alpha val="100000"/>
                            </a:srgbClr>
                          </a:solidFill>
                          <a:latin typeface="Times New Roman"/>
                          <a:ea typeface="Times New Roman"/>
                          <a:cs typeface="Times New Roman"/>
                        </a:rPr>
                        <a:t>2</a:t>
                      </a:r>
                      <a:r>
                        <a:rPr sz="900" kern="0" spc="-20" dirty="0">
                          <a:solidFill>
                            <a:srgbClr val="000000">
                              <a:alpha val="100000"/>
                            </a:srgbClr>
                          </a:solidFill>
                          <a:latin typeface="SimSun"/>
                          <a:ea typeface="SimSun"/>
                          <a:cs typeface="SimSun"/>
                        </a:rPr>
                        <a:t>、费用计划</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5000"/>
                        </a:lnSpc>
                        <a:tabLst/>
                      </a:pPr>
                      <a:endParaRPr lang="Arial" altLang="Arial" sz="900" dirty="0"/>
                    </a:p>
                    <a:p>
                      <a:pPr marL="73660" algn="l" rtl="0" eaLnBrk="0">
                        <a:lnSpc>
                          <a:spcPct val="95000"/>
                        </a:lnSpc>
                        <a:spcBef>
                          <a:spcPts val="4"/>
                        </a:spcBef>
                        <a:tabLst/>
                      </a:pPr>
                      <a:r>
                        <a:rPr sz="900" kern="0" spc="-20" dirty="0">
                          <a:solidFill>
                            <a:srgbClr val="000000">
                              <a:alpha val="100000"/>
                            </a:srgbClr>
                          </a:solidFill>
                          <a:latin typeface="Times New Roman"/>
                          <a:ea typeface="Times New Roman"/>
                          <a:cs typeface="Times New Roman"/>
                        </a:rPr>
                        <a:t>3</a:t>
                      </a:r>
                      <a:r>
                        <a:rPr sz="900" kern="0" spc="-20" dirty="0">
                          <a:solidFill>
                            <a:srgbClr val="000000">
                              <a:alpha val="100000"/>
                            </a:srgbClr>
                          </a:solidFill>
                          <a:latin typeface="SimSun"/>
                          <a:ea typeface="SimSun"/>
                          <a:cs typeface="SimSun"/>
                        </a:rPr>
                        <a:t>、资源计划</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1954">
                <a:tc gridSpan="7">
                  <a:txBody>
                    <a:bodyPr/>
                    <a:lstStyle/>
                    <a:p>
                      <a:pPr algn="l" rtl="0" eaLnBrk="0">
                        <a:lnSpc>
                          <a:spcPct val="181000"/>
                        </a:lnSpc>
                        <a:tabLst/>
                      </a:pPr>
                      <a:endParaRPr lang="Arial" altLang="Arial" sz="100" dirty="0"/>
                    </a:p>
                    <a:p>
                      <a:pPr marL="78105" algn="l" rtl="0" eaLnBrk="0">
                        <a:lnSpc>
                          <a:spcPts val="1182"/>
                        </a:lnSpc>
                        <a:tabLst/>
                      </a:pPr>
                      <a:r>
                        <a:rPr sz="900" kern="0" spc="-30" dirty="0">
                          <a:solidFill>
                            <a:srgbClr val="000000">
                              <a:alpha val="100000"/>
                            </a:srgbClr>
                          </a:solidFill>
                          <a:latin typeface="SimSun"/>
                          <a:ea typeface="SimSun"/>
                          <a:cs typeface="SimSun"/>
                        </a:rPr>
                        <a:t>是否需要成本</a:t>
                      </a:r>
                      <a:r>
                        <a:rPr sz="900" kern="0" spc="-30" dirty="0">
                          <a:solidFill>
                            <a:srgbClr val="000000">
                              <a:alpha val="100000"/>
                            </a:srgbClr>
                          </a:solidFill>
                          <a:latin typeface="Times New Roman"/>
                          <a:ea typeface="Times New Roman"/>
                          <a:cs typeface="Times New Roman"/>
                        </a:rPr>
                        <a:t>/</a:t>
                      </a:r>
                      <a:r>
                        <a:rPr sz="900" kern="0" spc="-30" dirty="0">
                          <a:solidFill>
                            <a:srgbClr val="000000">
                              <a:alpha val="100000"/>
                            </a:srgbClr>
                          </a:solidFill>
                          <a:latin typeface="SimSun"/>
                          <a:ea typeface="SimSun"/>
                          <a:cs typeface="SimSun"/>
                        </a:rPr>
                        <a:t>进度</a:t>
                      </a:r>
                      <a:r>
                        <a:rPr sz="900" kern="0" spc="-40" dirty="0">
                          <a:solidFill>
                            <a:srgbClr val="000000">
                              <a:alpha val="100000"/>
                            </a:srgbClr>
                          </a:solidFill>
                          <a:latin typeface="SimSun"/>
                          <a:ea typeface="SimSun"/>
                          <a:cs typeface="SimSun"/>
                        </a:rPr>
                        <a:t>影响分析？</a:t>
                      </a:r>
                      <a:endParaRPr lang="SimSun" altLang="SimSun" sz="900" dirty="0"/>
                    </a:p>
                    <a:p>
                      <a:pPr algn="l" rtl="0" eaLnBrk="0">
                        <a:lnSpc>
                          <a:spcPct val="101000"/>
                        </a:lnSpc>
                        <a:tabLst/>
                      </a:pPr>
                      <a:endParaRPr lang="Arial" altLang="Arial" sz="300" dirty="0"/>
                    </a:p>
                    <a:p>
                      <a:pPr marL="75564" algn="l" rtl="0" eaLnBrk="0">
                        <a:lnSpc>
                          <a:spcPts val="1182"/>
                        </a:lnSpc>
                        <a:spcBef>
                          <a:spcPts val="2"/>
                        </a:spcBef>
                        <a:tabLst/>
                      </a:pPr>
                      <a:r>
                        <a:rPr sz="900" kern="0" spc="0" dirty="0">
                          <a:solidFill>
                            <a:srgbClr val="000000">
                              <a:alpha val="100000"/>
                            </a:srgbClr>
                          </a:solidFill>
                          <a:latin typeface="Times New Roman"/>
                          <a:ea typeface="Times New Roman"/>
                          <a:cs typeface="Times New Roman"/>
                        </a:rPr>
                        <a:t>Cost/schedule impact analysis need</a:t>
                      </a:r>
                      <a:r>
                        <a:rPr sz="900" kern="0" spc="-10" dirty="0">
                          <a:solidFill>
                            <a:srgbClr val="000000">
                              <a:alpha val="100000"/>
                            </a:srgbClr>
                          </a:solidFill>
                          <a:latin typeface="Times New Roman"/>
                          <a:ea typeface="Times New Roman"/>
                          <a:cs typeface="Times New Roman"/>
                        </a:rPr>
                        <a:t>ed?</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7">
                  <a:txBody>
                    <a:bodyPr/>
                    <a:lstStyle/>
                    <a:p>
                      <a:pPr algn="l" rtl="0" eaLnBrk="0">
                        <a:lnSpc>
                          <a:spcPct val="105000"/>
                        </a:lnSpc>
                        <a:tabLst/>
                      </a:pPr>
                      <a:endParaRPr lang="Arial" altLang="Arial" sz="900" dirty="0"/>
                    </a:p>
                    <a:p>
                      <a:pPr marL="84455" algn="l" rtl="0" eaLnBrk="0">
                        <a:lnSpc>
                          <a:spcPct val="96000"/>
                        </a:lnSpc>
                        <a:spcBef>
                          <a:spcPts val="2"/>
                        </a:spcBef>
                        <a:tabLst/>
                      </a:pPr>
                      <a:r>
                        <a:rPr sz="900" kern="0" spc="-50" dirty="0">
                          <a:solidFill>
                            <a:srgbClr val="000000">
                              <a:alpha val="100000"/>
                            </a:srgbClr>
                          </a:solidFill>
                          <a:latin typeface="SimSun"/>
                          <a:ea typeface="SimSun"/>
                          <a:cs typeface="SimSun"/>
                        </a:rPr>
                        <a:t>□</a:t>
                      </a:r>
                      <a:r>
                        <a:rPr sz="900" kern="0" spc="8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是</a:t>
                      </a:r>
                      <a:r>
                        <a:rPr sz="900" kern="0" spc="120" dirty="0">
                          <a:solidFill>
                            <a:srgbClr val="000000">
                              <a:alpha val="100000"/>
                            </a:srgbClr>
                          </a:solidFill>
                          <a:latin typeface="SimSun"/>
                          <a:ea typeface="SimSun"/>
                          <a:cs typeface="SimSun"/>
                        </a:rPr>
                        <a:t> </a:t>
                      </a:r>
                      <a:r>
                        <a:rPr sz="900" kern="0" spc="-50" dirty="0">
                          <a:solidFill>
                            <a:srgbClr val="000000">
                              <a:alpha val="100000"/>
                            </a:srgbClr>
                          </a:solidFill>
                          <a:latin typeface="SimSun"/>
                          <a:ea typeface="SimSun"/>
                          <a:cs typeface="SimSun"/>
                        </a:rPr>
                        <a:t>□ </a:t>
                      </a:r>
                      <a:r>
                        <a:rPr sz="900" kern="0" spc="-50" dirty="0">
                          <a:solidFill>
                            <a:srgbClr val="000000">
                              <a:alpha val="100000"/>
                            </a:srgbClr>
                          </a:solidFill>
                          <a:latin typeface="Times New Roman"/>
                          <a:ea typeface="Times New Roman"/>
                          <a:cs typeface="Times New Roman"/>
                        </a:rPr>
                        <a:t>YES</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4000"/>
                        </a:lnSpc>
                        <a:tabLst/>
                      </a:pPr>
                      <a:endParaRPr lang="Arial" altLang="Arial" sz="900" dirty="0"/>
                    </a:p>
                    <a:p>
                      <a:pPr algn="l" rtl="0" eaLnBrk="0">
                        <a:lnSpc>
                          <a:spcPct val="8320"/>
                        </a:lnSpc>
                        <a:tabLst/>
                      </a:pPr>
                      <a:endParaRPr lang="Arial" altLang="Arial" sz="100" dirty="0"/>
                    </a:p>
                    <a:p>
                      <a:pPr marL="85089" algn="l" rtl="0" eaLnBrk="0">
                        <a:lnSpc>
                          <a:spcPct val="95000"/>
                        </a:lnSpc>
                        <a:tabLst/>
                      </a:pPr>
                      <a:r>
                        <a:rPr sz="900" kern="0" spc="-60" dirty="0">
                          <a:solidFill>
                            <a:srgbClr val="000000">
                              <a:alpha val="100000"/>
                            </a:srgbClr>
                          </a:solidFill>
                          <a:latin typeface="SimSun"/>
                          <a:ea typeface="SimSun"/>
                          <a:cs typeface="SimSun"/>
                        </a:rPr>
                        <a:t>□</a:t>
                      </a:r>
                      <a:r>
                        <a:rPr sz="900" kern="0" spc="8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否</a:t>
                      </a:r>
                      <a:r>
                        <a:rPr sz="900" kern="0" spc="130" dirty="0">
                          <a:solidFill>
                            <a:srgbClr val="000000">
                              <a:alpha val="100000"/>
                            </a:srgbClr>
                          </a:solidFill>
                          <a:latin typeface="SimSun"/>
                          <a:ea typeface="SimSun"/>
                          <a:cs typeface="SimSun"/>
                        </a:rPr>
                        <a:t> </a:t>
                      </a:r>
                      <a:r>
                        <a:rPr sz="900" kern="0" spc="-60" dirty="0">
                          <a:solidFill>
                            <a:srgbClr val="000000">
                              <a:alpha val="100000"/>
                            </a:srgbClr>
                          </a:solidFill>
                          <a:latin typeface="SimSun"/>
                          <a:ea typeface="SimSun"/>
                          <a:cs typeface="SimSun"/>
                        </a:rPr>
                        <a:t>□ </a:t>
                      </a:r>
                      <a:r>
                        <a:rPr sz="900" kern="0" spc="-60" dirty="0">
                          <a:solidFill>
                            <a:srgbClr val="000000">
                              <a:alpha val="100000"/>
                            </a:srgbClr>
                          </a:solidFill>
                          <a:latin typeface="Times New Roman"/>
                          <a:ea typeface="Times New Roman"/>
                          <a:cs typeface="Times New Roman"/>
                        </a:rPr>
                        <a:t>NO</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5">
                  <a:txBody>
                    <a:bodyPr/>
                    <a:lstStyle/>
                    <a:p>
                      <a:pPr algn="l" rtl="0" eaLnBrk="0">
                        <a:lnSpc>
                          <a:spcPct val="183000"/>
                        </a:lnSpc>
                        <a:tabLst/>
                      </a:pPr>
                      <a:endParaRPr lang="Arial" altLang="Arial" sz="100" dirty="0"/>
                    </a:p>
                    <a:p>
                      <a:pPr marL="75564" algn="l" rtl="0" eaLnBrk="0">
                        <a:lnSpc>
                          <a:spcPts val="1182"/>
                        </a:lnSpc>
                        <a:spcBef>
                          <a:spcPts val="1"/>
                        </a:spcBef>
                        <a:tabLst/>
                      </a:pPr>
                      <a:r>
                        <a:rPr sz="900" kern="0" spc="0" dirty="0">
                          <a:solidFill>
                            <a:srgbClr val="000000">
                              <a:alpha val="100000"/>
                            </a:srgbClr>
                          </a:solidFill>
                          <a:latin typeface="SimSun"/>
                          <a:ea typeface="SimSun"/>
                          <a:cs typeface="SimSun"/>
                        </a:rPr>
                        <a:t>对成本的影响 </a:t>
                      </a:r>
                      <a:r>
                        <a:rPr sz="900" kern="0" spc="0" dirty="0">
                          <a:solidFill>
                            <a:srgbClr val="000000">
                              <a:alpha val="100000"/>
                            </a:srgbClr>
                          </a:solidFill>
                          <a:latin typeface="Times New Roman"/>
                          <a:ea typeface="Times New Roman"/>
                          <a:cs typeface="Times New Roman"/>
                        </a:rPr>
                        <a:t>impact on c</a:t>
                      </a:r>
                      <a:r>
                        <a:rPr sz="900" kern="0" spc="-10" dirty="0">
                          <a:solidFill>
                            <a:srgbClr val="000000">
                              <a:alpha val="100000"/>
                            </a:srgbClr>
                          </a:solidFill>
                          <a:latin typeface="Times New Roman"/>
                          <a:ea typeface="Times New Roman"/>
                          <a:cs typeface="Times New Roman"/>
                        </a:rPr>
                        <a:t>ost</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12">
                  <a:txBody>
                    <a:bodyPr/>
                    <a:lstStyle/>
                    <a:p>
                      <a:pPr algn="l" rtl="0" eaLnBrk="0">
                        <a:lnSpc>
                          <a:spcPct val="146000"/>
                        </a:lnSpc>
                        <a:tabLst/>
                      </a:pPr>
                      <a:endParaRPr lang="Arial" altLang="Arial" sz="200" dirty="0"/>
                    </a:p>
                    <a:p>
                      <a:pPr marL="74294" algn="l" rtl="0" eaLnBrk="0">
                        <a:lnSpc>
                          <a:spcPct val="95000"/>
                        </a:lnSpc>
                        <a:spcBef>
                          <a:spcPts val="2"/>
                        </a:spcBef>
                        <a:tabLst/>
                      </a:pPr>
                      <a:r>
                        <a:rPr sz="900" kern="0" spc="-10" dirty="0">
                          <a:solidFill>
                            <a:srgbClr val="000000">
                              <a:alpha val="100000"/>
                            </a:srgbClr>
                          </a:solidFill>
                          <a:latin typeface="SimSun"/>
                          <a:ea typeface="SimSun"/>
                          <a:cs typeface="SimSun"/>
                        </a:rPr>
                        <a:t>客户在香港停留一天，</a:t>
                      </a:r>
                      <a:r>
                        <a:rPr sz="900" kern="0" spc="-150" dirty="0">
                          <a:solidFill>
                            <a:srgbClr val="000000">
                              <a:alpha val="100000"/>
                            </a:srgbClr>
                          </a:solidFill>
                          <a:latin typeface="SimSun"/>
                          <a:ea typeface="SimSun"/>
                          <a:cs typeface="SimSun"/>
                        </a:rPr>
                        <a:t> </a:t>
                      </a:r>
                      <a:r>
                        <a:rPr sz="900" kern="0" spc="-10" dirty="0">
                          <a:solidFill>
                            <a:srgbClr val="000000">
                              <a:alpha val="100000"/>
                            </a:srgbClr>
                          </a:solidFill>
                          <a:latin typeface="SimSun"/>
                          <a:ea typeface="SimSun"/>
                          <a:cs typeface="SimSun"/>
                        </a:rPr>
                        <a:t>将引起交通费￥</a:t>
                      </a:r>
                      <a:r>
                        <a:rPr sz="900" kern="0" spc="-10" dirty="0">
                          <a:solidFill>
                            <a:srgbClr val="000000">
                              <a:alpha val="100000"/>
                            </a:srgbClr>
                          </a:solidFill>
                          <a:latin typeface="Times New Roman"/>
                          <a:ea typeface="Times New Roman"/>
                          <a:cs typeface="Times New Roman"/>
                        </a:rPr>
                        <a:t>12000</a:t>
                      </a:r>
                      <a:r>
                        <a:rPr sz="900" kern="0" spc="-10" dirty="0">
                          <a:solidFill>
                            <a:srgbClr val="000000">
                              <a:alpha val="100000"/>
                            </a:srgbClr>
                          </a:solidFill>
                          <a:latin typeface="SimSun"/>
                          <a:ea typeface="SimSun"/>
                          <a:cs typeface="SimSun"/>
                        </a:rPr>
                        <a:t>，餐费￥</a:t>
                      </a:r>
                      <a:r>
                        <a:rPr sz="900" kern="0" spc="-10" dirty="0">
                          <a:solidFill>
                            <a:srgbClr val="000000">
                              <a:alpha val="100000"/>
                            </a:srgbClr>
                          </a:solidFill>
                          <a:latin typeface="Times New Roman"/>
                          <a:ea typeface="Times New Roman"/>
                          <a:cs typeface="Times New Roman"/>
                        </a:rPr>
                        <a:t>28000</a:t>
                      </a:r>
                      <a:r>
                        <a:rPr sz="900" kern="0" spc="-10" dirty="0">
                          <a:solidFill>
                            <a:srgbClr val="000000">
                              <a:alpha val="100000"/>
                            </a:srgbClr>
                          </a:solidFill>
                          <a:latin typeface="SimSun"/>
                          <a:ea typeface="SimSun"/>
                          <a:cs typeface="SimSun"/>
                        </a:rPr>
                        <a:t>，住宿费￥</a:t>
                      </a:r>
                      <a:r>
                        <a:rPr sz="900" kern="0" spc="-10" dirty="0">
                          <a:solidFill>
                            <a:srgbClr val="000000">
                              <a:alpha val="100000"/>
                            </a:srgbClr>
                          </a:solidFill>
                          <a:latin typeface="Times New Roman"/>
                          <a:ea typeface="Times New Roman"/>
                          <a:cs typeface="Times New Roman"/>
                        </a:rPr>
                        <a:t>10000</a:t>
                      </a:r>
                      <a:r>
                        <a:rPr sz="900" kern="0" spc="-10" dirty="0">
                          <a:solidFill>
                            <a:srgbClr val="000000">
                              <a:alpha val="100000"/>
                            </a:srgbClr>
                          </a:solidFill>
                          <a:latin typeface="SimSun"/>
                          <a:ea typeface="SimSun"/>
                          <a:cs typeface="SimSun"/>
                        </a:rPr>
                        <a:t>，共计￥</a:t>
                      </a:r>
                      <a:r>
                        <a:rPr sz="900" kern="0" spc="-20" dirty="0">
                          <a:solidFill>
                            <a:srgbClr val="000000">
                              <a:alpha val="100000"/>
                            </a:srgbClr>
                          </a:solidFill>
                          <a:latin typeface="Times New Roman"/>
                          <a:ea typeface="Times New Roman"/>
                          <a:cs typeface="Times New Roman"/>
                        </a:rPr>
                        <a:t>50000</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5104">
                <a:tc gridSpan="5">
                  <a:txBody>
                    <a:bodyPr/>
                    <a:lstStyle/>
                    <a:p>
                      <a:pPr algn="l" rtl="0" eaLnBrk="0">
                        <a:lnSpc>
                          <a:spcPct val="182000"/>
                        </a:lnSpc>
                        <a:tabLst/>
                      </a:pPr>
                      <a:endParaRPr lang="Arial" altLang="Arial" sz="100" dirty="0"/>
                    </a:p>
                    <a:p>
                      <a:pPr marL="75564" algn="l" rtl="0" eaLnBrk="0">
                        <a:lnSpc>
                          <a:spcPts val="1182"/>
                        </a:lnSpc>
                        <a:tabLst/>
                      </a:pPr>
                      <a:r>
                        <a:rPr sz="900" kern="0" spc="0" dirty="0">
                          <a:solidFill>
                            <a:srgbClr val="000000">
                              <a:alpha val="100000"/>
                            </a:srgbClr>
                          </a:solidFill>
                          <a:latin typeface="SimSun"/>
                          <a:ea typeface="SimSun"/>
                          <a:cs typeface="SimSun"/>
                        </a:rPr>
                        <a:t>对进度的影响 </a:t>
                      </a:r>
                      <a:r>
                        <a:rPr sz="900" kern="0" spc="0" dirty="0">
                          <a:solidFill>
                            <a:srgbClr val="000000">
                              <a:alpha val="100000"/>
                            </a:srgbClr>
                          </a:solidFill>
                          <a:latin typeface="Times New Roman"/>
                          <a:ea typeface="Times New Roman"/>
                          <a:cs typeface="Times New Roman"/>
                        </a:rPr>
                        <a:t>impact on sched</a:t>
                      </a:r>
                      <a:r>
                        <a:rPr sz="900" kern="0" spc="-10" dirty="0">
                          <a:solidFill>
                            <a:srgbClr val="000000">
                              <a:alpha val="100000"/>
                            </a:srgbClr>
                          </a:solidFill>
                          <a:latin typeface="Times New Roman"/>
                          <a:ea typeface="Times New Roman"/>
                          <a:cs typeface="Times New Roman"/>
                        </a:rPr>
                        <a:t>ule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12">
                  <a:txBody>
                    <a:bodyPr/>
                    <a:lstStyle/>
                    <a:p>
                      <a:pPr algn="l" rtl="0" eaLnBrk="0">
                        <a:lnSpc>
                          <a:spcPct val="146000"/>
                        </a:lnSpc>
                        <a:tabLst/>
                      </a:pPr>
                      <a:endParaRPr lang="Arial" altLang="Arial" sz="200" dirty="0"/>
                    </a:p>
                    <a:p>
                      <a:pPr marL="74294" algn="l" rtl="0" eaLnBrk="0">
                        <a:lnSpc>
                          <a:spcPct val="95000"/>
                        </a:lnSpc>
                        <a:tabLst/>
                      </a:pPr>
                      <a:r>
                        <a:rPr sz="900" kern="0" spc="0" dirty="0">
                          <a:solidFill>
                            <a:srgbClr val="000000">
                              <a:alpha val="100000"/>
                            </a:srgbClr>
                          </a:solidFill>
                          <a:latin typeface="SimSun"/>
                          <a:ea typeface="SimSun"/>
                          <a:cs typeface="SimSun"/>
                        </a:rPr>
                        <a:t>客户在香港停留一天，将引起项目</a:t>
                      </a:r>
                      <a:r>
                        <a:rPr sz="900" kern="0" spc="-10" dirty="0">
                          <a:solidFill>
                            <a:srgbClr val="000000">
                              <a:alpha val="100000"/>
                            </a:srgbClr>
                          </a:solidFill>
                          <a:latin typeface="SimSun"/>
                          <a:ea typeface="SimSun"/>
                          <a:cs typeface="SimSun"/>
                        </a:rPr>
                        <a:t>延迟一天完成</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5">
                  <a:txBody>
                    <a:bodyPr/>
                    <a:lstStyle/>
                    <a:p>
                      <a:pPr algn="l" rtl="0" eaLnBrk="0">
                        <a:lnSpc>
                          <a:spcPct val="181000"/>
                        </a:lnSpc>
                        <a:tabLst/>
                      </a:pPr>
                      <a:endParaRPr lang="Arial" altLang="Arial" sz="100" dirty="0"/>
                    </a:p>
                    <a:p>
                      <a:pPr marL="75564" algn="l" rtl="0" eaLnBrk="0">
                        <a:lnSpc>
                          <a:spcPts val="1182"/>
                        </a:lnSpc>
                        <a:tabLst/>
                      </a:pPr>
                      <a:r>
                        <a:rPr sz="900" kern="0" spc="0" dirty="0">
                          <a:solidFill>
                            <a:srgbClr val="000000">
                              <a:alpha val="100000"/>
                            </a:srgbClr>
                          </a:solidFill>
                          <a:latin typeface="SimSun"/>
                          <a:ea typeface="SimSun"/>
                          <a:cs typeface="SimSun"/>
                        </a:rPr>
                        <a:t>对资源的影响 </a:t>
                      </a:r>
                      <a:r>
                        <a:rPr sz="900" kern="0" spc="0" dirty="0">
                          <a:solidFill>
                            <a:srgbClr val="000000">
                              <a:alpha val="100000"/>
                            </a:srgbClr>
                          </a:solidFill>
                          <a:latin typeface="Times New Roman"/>
                          <a:ea typeface="Times New Roman"/>
                          <a:cs typeface="Times New Roman"/>
                        </a:rPr>
                        <a:t>impact on resou</a:t>
                      </a:r>
                      <a:r>
                        <a:rPr sz="900" kern="0" spc="-10" dirty="0">
                          <a:solidFill>
                            <a:srgbClr val="000000">
                              <a:alpha val="100000"/>
                            </a:srgbClr>
                          </a:solidFill>
                          <a:latin typeface="Times New Roman"/>
                          <a:ea typeface="Times New Roman"/>
                          <a:cs typeface="Times New Roman"/>
                        </a:rPr>
                        <a:t>rce</a:t>
                      </a:r>
                      <a:r>
                        <a:rPr sz="900" kern="0" spc="-1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12">
                  <a:txBody>
                    <a:bodyPr/>
                    <a:lstStyle/>
                    <a:p>
                      <a:pPr algn="l" rtl="0" eaLnBrk="0">
                        <a:lnSpc>
                          <a:spcPct val="145000"/>
                        </a:lnSpc>
                        <a:tabLst/>
                      </a:pPr>
                      <a:endParaRPr lang="Arial" altLang="Arial" sz="200" dirty="0"/>
                    </a:p>
                    <a:p>
                      <a:pPr marL="74294" algn="l" rtl="0" eaLnBrk="0">
                        <a:lnSpc>
                          <a:spcPct val="95000"/>
                        </a:lnSpc>
                        <a:spcBef>
                          <a:spcPts val="2"/>
                        </a:spcBef>
                        <a:tabLst/>
                      </a:pPr>
                      <a:r>
                        <a:rPr sz="900" kern="0" spc="0" dirty="0">
                          <a:solidFill>
                            <a:srgbClr val="000000">
                              <a:alpha val="100000"/>
                            </a:srgbClr>
                          </a:solidFill>
                          <a:latin typeface="SimSun"/>
                          <a:ea typeface="SimSun"/>
                          <a:cs typeface="SimSun"/>
                        </a:rPr>
                        <a:t>客户在香港停留一天，需要香港接待分部派一名</a:t>
                      </a:r>
                      <a:r>
                        <a:rPr sz="900" kern="0" spc="-10" dirty="0">
                          <a:solidFill>
                            <a:srgbClr val="000000">
                              <a:alpha val="100000"/>
                            </a:srgbClr>
                          </a:solidFill>
                          <a:latin typeface="SimSun"/>
                          <a:ea typeface="SimSun"/>
                          <a:cs typeface="SimSun"/>
                        </a:rPr>
                        <a:t>接待人员陪同</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5">
                  <a:txBody>
                    <a:bodyPr/>
                    <a:lstStyle/>
                    <a:p>
                      <a:pPr algn="l" rtl="0" eaLnBrk="0">
                        <a:lnSpc>
                          <a:spcPct val="183000"/>
                        </a:lnSpc>
                        <a:tabLst/>
                      </a:pPr>
                      <a:endParaRPr lang="Arial" altLang="Arial" sz="100" dirty="0"/>
                    </a:p>
                    <a:p>
                      <a:pPr marL="75564" algn="l" rtl="0" eaLnBrk="0">
                        <a:lnSpc>
                          <a:spcPts val="1182"/>
                        </a:lnSpc>
                        <a:spcBef>
                          <a:spcPts val="1"/>
                        </a:spcBef>
                        <a:tabLst/>
                      </a:pPr>
                      <a:r>
                        <a:rPr sz="900" kern="0" spc="0" dirty="0">
                          <a:solidFill>
                            <a:srgbClr val="000000">
                              <a:alpha val="100000"/>
                            </a:srgbClr>
                          </a:solidFill>
                          <a:latin typeface="SimSun"/>
                          <a:ea typeface="SimSun"/>
                          <a:cs typeface="SimSun"/>
                        </a:rPr>
                        <a:t>变更程度分类 </a:t>
                      </a:r>
                      <a:r>
                        <a:rPr sz="900" kern="0" spc="0" dirty="0">
                          <a:solidFill>
                            <a:srgbClr val="000000">
                              <a:alpha val="100000"/>
                            </a:srgbClr>
                          </a:solidFill>
                          <a:latin typeface="Times New Roman"/>
                          <a:ea typeface="Times New Roman"/>
                          <a:cs typeface="Times New Roman"/>
                        </a:rPr>
                        <a:t>level of</a:t>
                      </a:r>
                      <a:r>
                        <a:rPr sz="900" kern="0" spc="-6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change</a:t>
                      </a:r>
                      <a:r>
                        <a:rPr sz="900" kern="0" spc="0" dirty="0">
                          <a:solidFill>
                            <a:srgbClr val="000000">
                              <a:alpha val="100000"/>
                            </a:srgbClr>
                          </a:solidFill>
                          <a:latin typeface="SimSun"/>
                          <a:ea typeface="SimSun"/>
                          <a:cs typeface="SimSun"/>
                        </a:rPr>
                        <a:t>：</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6000"/>
                        </a:lnSpc>
                        <a:tabLst/>
                      </a:pPr>
                      <a:endParaRPr lang="Arial" altLang="Arial" sz="200" dirty="0"/>
                    </a:p>
                    <a:p>
                      <a:pPr marL="85089" algn="l" rtl="0" eaLnBrk="0">
                        <a:lnSpc>
                          <a:spcPct val="95000"/>
                        </a:lnSpc>
                        <a:spcBef>
                          <a:spcPts val="2"/>
                        </a:spcBef>
                        <a:tabLst/>
                      </a:pPr>
                      <a:r>
                        <a:rPr sz="900" kern="0" spc="-70" dirty="0">
                          <a:solidFill>
                            <a:srgbClr val="000000">
                              <a:alpha val="100000"/>
                            </a:srgbClr>
                          </a:solidFill>
                          <a:latin typeface="SimSun"/>
                          <a:ea typeface="SimSun"/>
                          <a:cs typeface="SimSun"/>
                        </a:rPr>
                        <a:t>□</a:t>
                      </a:r>
                      <a:r>
                        <a:rPr sz="900" kern="0" spc="5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高</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83000"/>
                        </a:lnSpc>
                        <a:tabLst/>
                      </a:pPr>
                      <a:endParaRPr lang="Arial" altLang="Arial" sz="100" dirty="0"/>
                    </a:p>
                    <a:p>
                      <a:pPr marL="85089" algn="l" rtl="0" eaLnBrk="0">
                        <a:lnSpc>
                          <a:spcPts val="1182"/>
                        </a:lnSpc>
                        <a:spcBef>
                          <a:spcPts val="1"/>
                        </a:spcBef>
                        <a:tabLst/>
                      </a:pPr>
                      <a:r>
                        <a:rPr sz="900" kern="0" spc="-30" dirty="0">
                          <a:solidFill>
                            <a:srgbClr val="000000">
                              <a:alpha val="100000"/>
                            </a:srgbClr>
                          </a:solidFill>
                          <a:latin typeface="SimSun"/>
                          <a:ea typeface="SimSun"/>
                          <a:cs typeface="SimSun"/>
                        </a:rPr>
                        <a:t>□</a:t>
                      </a:r>
                      <a:r>
                        <a:rPr sz="900" kern="0" spc="10" dirty="0">
                          <a:solidFill>
                            <a:srgbClr val="000000">
                              <a:alpha val="100000"/>
                            </a:srgbClr>
                          </a:solidFill>
                          <a:latin typeface="SimSun"/>
                          <a:ea typeface="SimSun"/>
                          <a:cs typeface="SimSun"/>
                        </a:rPr>
                        <a:t> </a:t>
                      </a:r>
                      <a:r>
                        <a:rPr sz="900" kern="0" spc="-30" dirty="0">
                          <a:solidFill>
                            <a:srgbClr val="000000">
                              <a:alpha val="100000"/>
                            </a:srgbClr>
                          </a:solidFill>
                          <a:latin typeface="Times New Roman"/>
                          <a:ea typeface="Times New Roman"/>
                          <a:cs typeface="Times New Roman"/>
                        </a:rPr>
                        <a:t>high</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2">
                  <a:txBody>
                    <a:bodyPr/>
                    <a:lstStyle/>
                    <a:p>
                      <a:pPr algn="l" rtl="0" eaLnBrk="0">
                        <a:lnSpc>
                          <a:spcPct val="148000"/>
                        </a:lnSpc>
                        <a:tabLst/>
                      </a:pPr>
                      <a:endParaRPr lang="Arial" altLang="Arial" sz="200" dirty="0"/>
                    </a:p>
                    <a:p>
                      <a:pPr marL="113029" algn="l" rtl="0" eaLnBrk="0">
                        <a:lnSpc>
                          <a:spcPct val="95000"/>
                        </a:lnSpc>
                        <a:spcBef>
                          <a:spcPts val="1"/>
                        </a:spcBef>
                        <a:tabLst/>
                      </a:pPr>
                      <a:r>
                        <a:rPr sz="900" kern="0" spc="-70" dirty="0">
                          <a:ln w="2286" cap="flat" cmpd="sng">
                            <a:solidFill>
                              <a:srgbClr val="FF0000">
                                <a:alpha val="100000"/>
                              </a:srgbClr>
                            </a:solidFill>
                            <a:prstDash val="solid"/>
                            <a:miter lim="1"/>
                          </a:ln>
                          <a:solidFill>
                            <a:srgbClr val="FF0000">
                              <a:alpha val="100000"/>
                            </a:srgbClr>
                          </a:solidFill>
                          <a:latin typeface="SimSun"/>
                          <a:ea typeface="SimSun"/>
                          <a:cs typeface="SimSun"/>
                        </a:rPr>
                        <a:t>□</a:t>
                      </a:r>
                      <a:r>
                        <a:rPr sz="900" kern="0" spc="110" dirty="0">
                          <a:solidFill>
                            <a:srgbClr val="FF0000">
                              <a:alpha val="100000"/>
                            </a:srgbClr>
                          </a:solidFill>
                          <a:latin typeface="SimSun"/>
                          <a:ea typeface="SimSun"/>
                          <a:cs typeface="SimSun"/>
                        </a:rPr>
                        <a:t> </a:t>
                      </a:r>
                      <a:r>
                        <a:rPr sz="900" kern="0" spc="-70" dirty="0">
                          <a:ln w="2286" cap="flat" cmpd="sng">
                            <a:solidFill>
                              <a:srgbClr val="FF0000">
                                <a:alpha val="100000"/>
                              </a:srgbClr>
                            </a:solidFill>
                            <a:prstDash val="solid"/>
                            <a:miter lim="1"/>
                          </a:ln>
                          <a:solidFill>
                            <a:srgbClr val="FF0000">
                              <a:alpha val="100000"/>
                            </a:srgbClr>
                          </a:solidFill>
                          <a:latin typeface="SimSun"/>
                          <a:ea typeface="SimSun"/>
                          <a:cs typeface="SimSun"/>
                        </a:rPr>
                        <a:t>中</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4">
                  <a:txBody>
                    <a:bodyPr/>
                    <a:lstStyle/>
                    <a:p>
                      <a:pPr algn="l" rtl="0" eaLnBrk="0">
                        <a:lnSpc>
                          <a:spcPct val="148000"/>
                        </a:lnSpc>
                        <a:tabLst/>
                      </a:pPr>
                      <a:endParaRPr lang="Arial" altLang="Arial" sz="200" dirty="0"/>
                    </a:p>
                    <a:p>
                      <a:pPr marL="113029" algn="l" rtl="0" eaLnBrk="0">
                        <a:lnSpc>
                          <a:spcPts val="1100"/>
                        </a:lnSpc>
                        <a:spcBef>
                          <a:spcPts val="2"/>
                        </a:spcBef>
                        <a:tabLst/>
                      </a:pPr>
                      <a:r>
                        <a:rPr sz="900" kern="0" spc="-30" dirty="0">
                          <a:ln w="2286" cap="flat" cmpd="sng">
                            <a:solidFill>
                              <a:srgbClr val="FF0000">
                                <a:alpha val="100000"/>
                              </a:srgbClr>
                            </a:solidFill>
                            <a:prstDash val="solid"/>
                            <a:miter lim="1"/>
                          </a:ln>
                          <a:solidFill>
                            <a:srgbClr val="FF0000">
                              <a:alpha val="100000"/>
                            </a:srgbClr>
                          </a:solidFill>
                          <a:latin typeface="SimSun"/>
                          <a:ea typeface="SimSun"/>
                          <a:cs typeface="SimSun"/>
                        </a:rPr>
                        <a:t>□</a:t>
                      </a:r>
                      <a:r>
                        <a:rPr sz="900" kern="0" spc="70" dirty="0">
                          <a:solidFill>
                            <a:srgbClr val="FF0000">
                              <a:alpha val="100000"/>
                            </a:srgbClr>
                          </a:solidFill>
                          <a:latin typeface="SimSun"/>
                          <a:ea typeface="SimSun"/>
                          <a:cs typeface="SimSun"/>
                        </a:rPr>
                        <a:t> </a:t>
                      </a:r>
                      <a:r>
                        <a:rPr sz="900" b="1" kern="0" spc="-30" dirty="0">
                          <a:solidFill>
                            <a:srgbClr val="FF0000">
                              <a:alpha val="100000"/>
                            </a:srgbClr>
                          </a:solidFill>
                          <a:latin typeface="Times New Roman"/>
                          <a:ea typeface="Times New Roman"/>
                          <a:cs typeface="Times New Roman"/>
                        </a:rPr>
                        <a:t>medium</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49000"/>
                        </a:lnSpc>
                        <a:tabLst/>
                      </a:pPr>
                      <a:endParaRPr lang="Arial" altLang="Arial" sz="200" dirty="0"/>
                    </a:p>
                    <a:p>
                      <a:pPr marL="94614" algn="l" rtl="0" eaLnBrk="0">
                        <a:lnSpc>
                          <a:spcPct val="95000"/>
                        </a:lnSpc>
                        <a:spcBef>
                          <a:spcPts val="2"/>
                        </a:spcBef>
                        <a:tabLst/>
                      </a:pPr>
                      <a:r>
                        <a:rPr sz="900" kern="0" spc="-70" dirty="0">
                          <a:solidFill>
                            <a:srgbClr val="000000">
                              <a:alpha val="100000"/>
                            </a:srgbClr>
                          </a:solidFill>
                          <a:latin typeface="SimSun"/>
                          <a:ea typeface="SimSun"/>
                          <a:cs typeface="SimSun"/>
                        </a:rPr>
                        <a:t>□</a:t>
                      </a:r>
                      <a:r>
                        <a:rPr sz="900" kern="0" spc="20" dirty="0">
                          <a:solidFill>
                            <a:srgbClr val="000000">
                              <a:alpha val="100000"/>
                            </a:srgbClr>
                          </a:solidFill>
                          <a:latin typeface="SimSun"/>
                          <a:ea typeface="SimSun"/>
                          <a:cs typeface="SimSun"/>
                        </a:rPr>
                        <a:t> </a:t>
                      </a:r>
                      <a:r>
                        <a:rPr sz="900" kern="0" spc="-70" dirty="0">
                          <a:solidFill>
                            <a:srgbClr val="000000">
                              <a:alpha val="100000"/>
                            </a:srgbClr>
                          </a:solidFill>
                          <a:latin typeface="SimSun"/>
                          <a:ea typeface="SimSun"/>
                          <a:cs typeface="SimSun"/>
                        </a:rPr>
                        <a:t>低</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83000"/>
                        </a:lnSpc>
                        <a:tabLst/>
                      </a:pPr>
                      <a:endParaRPr lang="Arial" altLang="Arial" sz="100" dirty="0"/>
                    </a:p>
                    <a:p>
                      <a:pPr marL="94614" algn="l" rtl="0" eaLnBrk="0">
                        <a:lnSpc>
                          <a:spcPts val="1182"/>
                        </a:lnSpc>
                        <a:spcBef>
                          <a:spcPts val="1"/>
                        </a:spcBef>
                        <a:tabLst/>
                      </a:pPr>
                      <a:r>
                        <a:rPr sz="900" kern="0" spc="-40" dirty="0">
                          <a:solidFill>
                            <a:srgbClr val="000000">
                              <a:alpha val="100000"/>
                            </a:srgbClr>
                          </a:solidFill>
                          <a:latin typeface="SimSun"/>
                          <a:ea typeface="SimSun"/>
                          <a:cs typeface="SimSun"/>
                        </a:rPr>
                        <a:t>□</a:t>
                      </a:r>
                      <a:r>
                        <a:rPr sz="900" kern="0" spc="30" dirty="0">
                          <a:solidFill>
                            <a:srgbClr val="000000">
                              <a:alpha val="100000"/>
                            </a:srgbClr>
                          </a:solidFill>
                          <a:latin typeface="SimSun"/>
                          <a:ea typeface="SimSun"/>
                          <a:cs typeface="SimSun"/>
                        </a:rPr>
                        <a:t> </a:t>
                      </a:r>
                      <a:r>
                        <a:rPr sz="900" kern="0" spc="-40" dirty="0">
                          <a:solidFill>
                            <a:srgbClr val="000000">
                              <a:alpha val="100000"/>
                            </a:srgbClr>
                          </a:solidFill>
                          <a:latin typeface="Times New Roman"/>
                          <a:ea typeface="Times New Roman"/>
                          <a:cs typeface="Times New Roman"/>
                        </a:rPr>
                        <a:t>low</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601344">
                <a:tc gridSpan="5">
                  <a:txBody>
                    <a:bodyPr/>
                    <a:lstStyle/>
                    <a:p>
                      <a:pPr algn="l" rtl="0" eaLnBrk="0">
                        <a:lnSpc>
                          <a:spcPct val="147000"/>
                        </a:lnSpc>
                        <a:tabLst/>
                      </a:pPr>
                      <a:endParaRPr lang="Arial" altLang="Arial" sz="200" dirty="0"/>
                    </a:p>
                    <a:p>
                      <a:pPr marL="76200" algn="l" rtl="0" eaLnBrk="0">
                        <a:lnSpc>
                          <a:spcPct val="95000"/>
                        </a:lnSpc>
                        <a:spcBef>
                          <a:spcPts val="1"/>
                        </a:spcBef>
                        <a:tabLst/>
                      </a:pPr>
                      <a:r>
                        <a:rPr sz="900" kern="0" spc="-10" dirty="0">
                          <a:solidFill>
                            <a:srgbClr val="000000">
                              <a:alpha val="100000"/>
                            </a:srgbClr>
                          </a:solidFill>
                          <a:latin typeface="SimSun"/>
                          <a:ea typeface="SimSun"/>
                          <a:cs typeface="SimSun"/>
                        </a:rPr>
                        <a:t>若不进行变更有何影响</a:t>
                      </a:r>
                      <a:endParaRPr lang="SimSun" altLang="SimSun" sz="900" dirty="0"/>
                    </a:p>
                    <a:p>
                      <a:pPr algn="l" rtl="0" eaLnBrk="0">
                        <a:lnSpc>
                          <a:spcPct val="108000"/>
                        </a:lnSpc>
                        <a:tabLst/>
                      </a:pPr>
                      <a:endParaRPr lang="Arial" altLang="Arial" sz="300" dirty="0"/>
                    </a:p>
                    <a:p>
                      <a:pPr marL="72389" algn="l" rtl="0" eaLnBrk="0">
                        <a:lnSpc>
                          <a:spcPct val="135000"/>
                        </a:lnSpc>
                        <a:spcBef>
                          <a:spcPts val="1"/>
                        </a:spcBef>
                        <a:tabLst/>
                      </a:pPr>
                      <a:r>
                        <a:rPr sz="900" kern="0" spc="0" dirty="0">
                          <a:solidFill>
                            <a:srgbClr val="000000">
                              <a:alpha val="100000"/>
                            </a:srgbClr>
                          </a:solidFill>
                          <a:latin typeface="Times New Roman"/>
                          <a:ea typeface="Times New Roman"/>
                          <a:cs typeface="Times New Roman"/>
                        </a:rPr>
                        <a:t>What  is  the  consequence  if</a:t>
                      </a:r>
                      <a:r>
                        <a:rPr sz="900" kern="0" spc="14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no</a:t>
                      </a:r>
                      <a:r>
                        <a:rPr sz="900" kern="0" spc="1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change</a:t>
                      </a:r>
                      <a:r>
                        <a:rPr sz="900" kern="0" spc="20" dirty="0">
                          <a:solidFill>
                            <a:srgbClr val="000000">
                              <a:alpha val="100000"/>
                            </a:srgbClr>
                          </a:solidFill>
                          <a:latin typeface="Times New Roman"/>
                          <a:ea typeface="Times New Roman"/>
                          <a:cs typeface="Times New Roman"/>
                        </a:rPr>
                        <a:t>  </a:t>
                      </a:r>
                      <a:r>
                        <a:rPr sz="900" kern="0" spc="0" dirty="0">
                          <a:solidFill>
                            <a:srgbClr val="000000">
                              <a:alpha val="100000"/>
                            </a:srgbClr>
                          </a:solidFill>
                          <a:latin typeface="Times New Roman"/>
                          <a:ea typeface="Times New Roman"/>
                          <a:cs typeface="Times New Roman"/>
                        </a:rPr>
                        <a:t>is</a:t>
                      </a:r>
                      <a:r>
                        <a:rPr sz="900" kern="0" spc="-10" dirty="0">
                          <a:solidFill>
                            <a:srgbClr val="000000">
                              <a:alpha val="100000"/>
                            </a:srgbClr>
                          </a:solidFill>
                          <a:latin typeface="Times New Roman"/>
                          <a:ea typeface="Times New Roman"/>
                          <a:cs typeface="Times New Roman"/>
                        </a:rPr>
                        <a:t>   </a:t>
                      </a:r>
                      <a:r>
                        <a:rPr sz="900" kern="0" spc="-10" dirty="0">
                          <a:solidFill>
                            <a:srgbClr val="000000">
                              <a:alpha val="100000"/>
                            </a:srgbClr>
                          </a:solidFill>
                          <a:latin typeface="Times New Roman"/>
                          <a:ea typeface="Times New Roman"/>
                          <a:cs typeface="Times New Roman"/>
                        </a:rPr>
                        <a:t>taken?</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12">
                  <a:txBody>
                    <a:bodyPr/>
                    <a:lstStyle/>
                    <a:p>
                      <a:pPr algn="l" rtl="0" eaLnBrk="0">
                        <a:lnSpc>
                          <a:spcPct val="159000"/>
                        </a:lnSpc>
                        <a:tabLst/>
                      </a:pPr>
                      <a:endParaRPr lang="Arial" altLang="Arial" sz="1000" dirty="0"/>
                    </a:p>
                    <a:p>
                      <a:pPr marL="74930" algn="l" rtl="0" eaLnBrk="0">
                        <a:lnSpc>
                          <a:spcPct val="95000"/>
                        </a:lnSpc>
                        <a:spcBef>
                          <a:spcPts val="3"/>
                        </a:spcBef>
                        <a:tabLst/>
                      </a:pPr>
                      <a:r>
                        <a:rPr sz="900" kern="0" spc="0" dirty="0">
                          <a:solidFill>
                            <a:srgbClr val="000000">
                              <a:alpha val="100000"/>
                            </a:srgbClr>
                          </a:solidFill>
                          <a:latin typeface="SimSun"/>
                          <a:ea typeface="SimSun"/>
                          <a:cs typeface="SimSun"/>
                        </a:rPr>
                        <a:t>不变更影响较大，变更对项目的影响在可接受范围内，建议同意</a:t>
                      </a:r>
                      <a:r>
                        <a:rPr sz="900" kern="0" spc="-10" dirty="0">
                          <a:solidFill>
                            <a:srgbClr val="000000">
                              <a:alpha val="100000"/>
                            </a:srgbClr>
                          </a:solidFill>
                          <a:latin typeface="SimSun"/>
                          <a:ea typeface="SimSun"/>
                          <a:cs typeface="SimSun"/>
                        </a:rPr>
                        <a:t>客户变更要求</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4469">
                <a:tc gridSpan="2">
                  <a:txBody>
                    <a:bodyPr/>
                    <a:lstStyle/>
                    <a:p>
                      <a:pPr algn="l" rtl="0" eaLnBrk="0">
                        <a:lnSpc>
                          <a:spcPct val="145000"/>
                        </a:lnSpc>
                        <a:tabLst/>
                      </a:pPr>
                      <a:endParaRPr lang="Arial" altLang="Arial" sz="200" dirty="0"/>
                    </a:p>
                    <a:p>
                      <a:pPr marL="92075" algn="l" rtl="0" eaLnBrk="0">
                        <a:lnSpc>
                          <a:spcPct val="95000"/>
                        </a:lnSpc>
                        <a:spcBef>
                          <a:spcPts val="2"/>
                        </a:spcBef>
                        <a:tabLst/>
                      </a:pPr>
                      <a:r>
                        <a:rPr sz="900" kern="0" spc="-30" dirty="0">
                          <a:solidFill>
                            <a:srgbClr val="000000">
                              <a:alpha val="100000"/>
                            </a:srgbClr>
                          </a:solidFill>
                          <a:latin typeface="SimSun"/>
                          <a:ea typeface="SimSun"/>
                          <a:cs typeface="SimSun"/>
                        </a:rPr>
                        <a:t>申请人签字</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48000"/>
                        </a:lnSpc>
                        <a:tabLst/>
                      </a:pPr>
                      <a:endParaRPr lang="Arial" altLang="Arial" sz="200" dirty="0"/>
                    </a:p>
                    <a:p>
                      <a:pPr marL="74294" algn="l" rtl="0" eaLnBrk="0">
                        <a:lnSpc>
                          <a:spcPct val="99000"/>
                        </a:lnSpc>
                        <a:tabLst/>
                      </a:pPr>
                      <a:r>
                        <a:rPr sz="900" kern="0" spc="-20" dirty="0">
                          <a:solidFill>
                            <a:srgbClr val="000000">
                              <a:alpha val="100000"/>
                            </a:srgbClr>
                          </a:solidFill>
                          <a:latin typeface="SimSun"/>
                          <a:ea typeface="SimSun"/>
                          <a:cs typeface="SimSun"/>
                        </a:rPr>
                        <a:t>王五</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45000"/>
                        </a:lnSpc>
                        <a:tabLst/>
                      </a:pPr>
                      <a:endParaRPr lang="Arial" altLang="Arial" sz="200" dirty="0"/>
                    </a:p>
                    <a:p>
                      <a:pPr marL="89535" algn="l" rtl="0" eaLnBrk="0">
                        <a:lnSpc>
                          <a:spcPct val="95000"/>
                        </a:lnSpc>
                        <a:spcBef>
                          <a:spcPts val="2"/>
                        </a:spcBef>
                        <a:tabLst/>
                      </a:pPr>
                      <a:r>
                        <a:rPr sz="900" kern="0" spc="-40" dirty="0">
                          <a:solidFill>
                            <a:srgbClr val="000000">
                              <a:alpha val="100000"/>
                            </a:srgbClr>
                          </a:solidFill>
                          <a:latin typeface="SimSun"/>
                          <a:ea typeface="SimSun"/>
                          <a:cs typeface="SimSun"/>
                        </a:rPr>
                        <a:t>申请日期</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9">
                  <a:txBody>
                    <a:bodyPr/>
                    <a:lstStyle/>
                    <a:p>
                      <a:pPr algn="l" rtl="0" eaLnBrk="0">
                        <a:lnSpc>
                          <a:spcPct val="145000"/>
                        </a:lnSpc>
                        <a:tabLst/>
                      </a:pPr>
                      <a:endParaRPr lang="Arial" altLang="Arial" sz="200" dirty="0"/>
                    </a:p>
                    <a:p>
                      <a:pPr marL="71119" algn="l" rtl="0" eaLnBrk="0">
                        <a:lnSpc>
                          <a:spcPct val="95000"/>
                        </a:lnSpc>
                        <a:spcBef>
                          <a:spcPts val="2"/>
                        </a:spcBef>
                        <a:tabLst/>
                      </a:pPr>
                      <a:r>
                        <a:rPr sz="900" kern="0" spc="-20" dirty="0">
                          <a:solidFill>
                            <a:srgbClr val="000000">
                              <a:alpha val="100000"/>
                            </a:srgbClr>
                          </a:solidFill>
                          <a:latin typeface="Times New Roman"/>
                          <a:ea typeface="Times New Roman"/>
                          <a:cs typeface="Times New Roman"/>
                        </a:rPr>
                        <a:t>2005 </a:t>
                      </a:r>
                      <a:r>
                        <a:rPr sz="900" kern="0" spc="-20" dirty="0">
                          <a:solidFill>
                            <a:srgbClr val="000000">
                              <a:alpha val="100000"/>
                            </a:srgbClr>
                          </a:solidFill>
                          <a:latin typeface="SimSun"/>
                          <a:ea typeface="SimSun"/>
                          <a:cs typeface="SimSun"/>
                        </a:rPr>
                        <a:t>年</a:t>
                      </a:r>
                      <a:r>
                        <a:rPr sz="900" kern="0" spc="-14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7</a:t>
                      </a:r>
                      <a:r>
                        <a:rPr sz="900" kern="0" spc="80" dirty="0">
                          <a:solidFill>
                            <a:srgbClr val="000000">
                              <a:alpha val="100000"/>
                            </a:srgbClr>
                          </a:solidFill>
                          <a:latin typeface="Times New Roman"/>
                          <a:ea typeface="Times New Roman"/>
                          <a:cs typeface="Times New Roman"/>
                        </a:rPr>
                        <a:t> </a:t>
                      </a:r>
                      <a:r>
                        <a:rPr sz="900" kern="0" spc="-20" dirty="0">
                          <a:solidFill>
                            <a:srgbClr val="000000">
                              <a:alpha val="100000"/>
                            </a:srgbClr>
                          </a:solidFill>
                          <a:latin typeface="SimSun"/>
                          <a:ea typeface="SimSun"/>
                          <a:cs typeface="SimSun"/>
                        </a:rPr>
                        <a:t>月</a:t>
                      </a:r>
                      <a:r>
                        <a:rPr sz="900" kern="0" spc="-210" dirty="0">
                          <a:solidFill>
                            <a:srgbClr val="000000">
                              <a:alpha val="100000"/>
                            </a:srgbClr>
                          </a:solidFill>
                          <a:latin typeface="SimSun"/>
                          <a:ea typeface="SimSun"/>
                          <a:cs typeface="SimSun"/>
                        </a:rPr>
                        <a:t> </a:t>
                      </a:r>
                      <a:r>
                        <a:rPr sz="900" kern="0" spc="-20" dirty="0">
                          <a:solidFill>
                            <a:srgbClr val="000000">
                              <a:alpha val="100000"/>
                            </a:srgbClr>
                          </a:solidFill>
                          <a:latin typeface="Times New Roman"/>
                          <a:ea typeface="Times New Roman"/>
                          <a:cs typeface="Times New Roman"/>
                        </a:rPr>
                        <a:t>22  </a:t>
                      </a:r>
                      <a:r>
                        <a:rPr sz="900" kern="0" spc="-20" dirty="0">
                          <a:solidFill>
                            <a:srgbClr val="000000">
                              <a:alpha val="100000"/>
                            </a:srgbClr>
                          </a:solidFill>
                          <a:latin typeface="SimSun"/>
                          <a:ea typeface="SimSun"/>
                          <a:cs typeface="SimSun"/>
                        </a:rPr>
                        <a:t>日</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203834">
                <a:tc gridSpan="17">
                  <a:txBody>
                    <a:bodyPr/>
                    <a:lstStyle/>
                    <a:p>
                      <a:pPr algn="l" rtl="0" eaLnBrk="0">
                        <a:lnSpc>
                          <a:spcPct val="100000"/>
                        </a:lnSpc>
                        <a:tabLst/>
                      </a:pPr>
                      <a:endParaRPr lang="Arial" altLang="Arial" sz="10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r h="405765">
                <a:tc gridSpan="2">
                  <a:txBody>
                    <a:bodyPr/>
                    <a:lstStyle/>
                    <a:p>
                      <a:pPr algn="l" rtl="0" eaLnBrk="0">
                        <a:lnSpc>
                          <a:spcPct val="104000"/>
                        </a:lnSpc>
                        <a:tabLst/>
                      </a:pPr>
                      <a:endParaRPr lang="Arial" altLang="Arial" sz="900" dirty="0"/>
                    </a:p>
                    <a:p>
                      <a:pPr algn="l" rtl="0" eaLnBrk="0">
                        <a:lnSpc>
                          <a:spcPct val="6195"/>
                        </a:lnSpc>
                        <a:tabLst/>
                      </a:pPr>
                      <a:endParaRPr lang="Arial" altLang="Arial" sz="100" dirty="0"/>
                    </a:p>
                    <a:p>
                      <a:pPr marL="78739" algn="l" rtl="0" eaLnBrk="0">
                        <a:lnSpc>
                          <a:spcPct val="95000"/>
                        </a:lnSpc>
                        <a:tabLst/>
                      </a:pPr>
                      <a:r>
                        <a:rPr sz="900" kern="0" spc="-20" dirty="0">
                          <a:solidFill>
                            <a:srgbClr val="000000">
                              <a:alpha val="100000"/>
                            </a:srgbClr>
                          </a:solidFill>
                          <a:latin typeface="SimSun"/>
                          <a:ea typeface="SimSun"/>
                          <a:cs typeface="SimSun"/>
                        </a:rPr>
                        <a:t>审批意见</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7">
                  <a:txBody>
                    <a:bodyPr/>
                    <a:lstStyle/>
                    <a:p>
                      <a:pPr algn="l" rtl="0" eaLnBrk="0">
                        <a:lnSpc>
                          <a:spcPct val="100000"/>
                        </a:lnSpc>
                        <a:tabLst/>
                      </a:pPr>
                      <a:endParaRPr lang="Arial" altLang="Arial" sz="300" dirty="0"/>
                    </a:p>
                    <a:p>
                      <a:pPr marL="82550" indent="1270" algn="l" rtl="0" eaLnBrk="0">
                        <a:lnSpc>
                          <a:spcPct val="119000"/>
                        </a:lnSpc>
                        <a:spcBef>
                          <a:spcPts val="2"/>
                        </a:spcBef>
                        <a:tabLst/>
                      </a:pPr>
                      <a:r>
                        <a:rPr sz="900" kern="0" spc="-20" dirty="0">
                          <a:solidFill>
                            <a:srgbClr val="000000">
                              <a:alpha val="100000"/>
                            </a:srgbClr>
                          </a:solidFill>
                          <a:latin typeface="SimSun"/>
                          <a:ea typeface="SimSun"/>
                          <a:cs typeface="SimSun"/>
                        </a:rPr>
                        <a:t>同意陪同客户在香港停留一天，并由我司负责相应 </a:t>
                      </a:r>
                      <a:r>
                        <a:rPr sz="900" kern="0" spc="-30" dirty="0">
                          <a:solidFill>
                            <a:srgbClr val="000000">
                              <a:alpha val="100000"/>
                            </a:srgbClr>
                          </a:solidFill>
                          <a:latin typeface="SimSun"/>
                          <a:ea typeface="SimSun"/>
                          <a:cs typeface="SimSun"/>
                        </a:rPr>
                        <a:t>的后勤安排和费用。</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4000"/>
                        </a:lnSpc>
                        <a:tabLst/>
                      </a:pPr>
                      <a:endParaRPr lang="Arial" altLang="Arial" sz="900" dirty="0"/>
                    </a:p>
                    <a:p>
                      <a:pPr algn="l" rtl="0" eaLnBrk="0">
                        <a:lnSpc>
                          <a:spcPct val="6120"/>
                        </a:lnSpc>
                        <a:tabLst/>
                      </a:pPr>
                      <a:endParaRPr lang="Arial" altLang="Arial" sz="100" dirty="0"/>
                    </a:p>
                    <a:p>
                      <a:pPr marL="104139" algn="l" rtl="0" eaLnBrk="0">
                        <a:lnSpc>
                          <a:spcPct val="95000"/>
                        </a:lnSpc>
                        <a:tabLst/>
                      </a:pPr>
                      <a:r>
                        <a:rPr sz="900" kern="0" spc="-20" dirty="0">
                          <a:solidFill>
                            <a:srgbClr val="000000">
                              <a:alpha val="100000"/>
                            </a:srgbClr>
                          </a:solidFill>
                          <a:latin typeface="SimSun"/>
                          <a:ea typeface="SimSun"/>
                          <a:cs typeface="SimSun"/>
                        </a:rPr>
                        <a:t>审批人签字</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gridSpan="3">
                  <a:txBody>
                    <a:bodyPr/>
                    <a:lstStyle/>
                    <a:p>
                      <a:pPr algn="l" rtl="0" eaLnBrk="0">
                        <a:lnSpc>
                          <a:spcPct val="105000"/>
                        </a:lnSpc>
                        <a:tabLst/>
                      </a:pPr>
                      <a:endParaRPr lang="Arial" altLang="Arial" sz="900" dirty="0"/>
                    </a:p>
                    <a:p>
                      <a:pPr marL="103504" algn="l" rtl="0" eaLnBrk="0">
                        <a:lnSpc>
                          <a:spcPct val="95000"/>
                        </a:lnSpc>
                        <a:spcBef>
                          <a:spcPts val="4"/>
                        </a:spcBef>
                        <a:tabLst/>
                      </a:pPr>
                      <a:r>
                        <a:rPr sz="900" kern="0" spc="-20" dirty="0">
                          <a:solidFill>
                            <a:srgbClr val="000000">
                              <a:alpha val="100000"/>
                            </a:srgbClr>
                          </a:solidFill>
                          <a:latin typeface="SimSun"/>
                          <a:ea typeface="SimSun"/>
                          <a:cs typeface="SimSun"/>
                        </a:rPr>
                        <a:t>李四</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hMerge="1">
                  <a:txBody>
                    <a:bodyPr/>
                    <a:lstStyle/>
                    <a:p>
                      <a:endParaRPr/>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5000"/>
                        </a:lnSpc>
                        <a:tabLst/>
                      </a:pPr>
                      <a:endParaRPr lang="Arial" altLang="Arial" sz="900" dirty="0"/>
                    </a:p>
                    <a:p>
                      <a:pPr marL="102870" algn="l" rtl="0" eaLnBrk="0">
                        <a:lnSpc>
                          <a:spcPct val="95000"/>
                        </a:lnSpc>
                        <a:tabLst/>
                      </a:pPr>
                      <a:r>
                        <a:rPr sz="900" kern="0" spc="-60" dirty="0">
                          <a:solidFill>
                            <a:srgbClr val="000000">
                              <a:alpha val="100000"/>
                            </a:srgbClr>
                          </a:solidFill>
                          <a:latin typeface="SimSun"/>
                          <a:ea typeface="SimSun"/>
                          <a:cs typeface="SimSun"/>
                        </a:rPr>
                        <a:t>日期</a:t>
                      </a:r>
                      <a:endParaRPr lang="SimSun" altLang="SimSu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c>
                  <a:txBody>
                    <a:bodyPr/>
                    <a:lstStyle/>
                    <a:p>
                      <a:pPr algn="l" rtl="0" eaLnBrk="0">
                        <a:lnSpc>
                          <a:spcPct val="107000"/>
                        </a:lnSpc>
                        <a:tabLst/>
                      </a:pPr>
                      <a:endParaRPr lang="Arial" altLang="Arial" sz="1000" dirty="0"/>
                    </a:p>
                    <a:p>
                      <a:pPr marL="80644" algn="l" rtl="0" eaLnBrk="0">
                        <a:lnSpc>
                          <a:spcPct val="76000"/>
                        </a:lnSpc>
                        <a:spcBef>
                          <a:spcPts val="4"/>
                        </a:spcBef>
                        <a:tabLst/>
                      </a:pPr>
                      <a:r>
                        <a:rPr sz="900" kern="0" spc="-10" dirty="0">
                          <a:solidFill>
                            <a:srgbClr val="000000">
                              <a:alpha val="100000"/>
                            </a:srgbClr>
                          </a:solidFill>
                          <a:latin typeface="Times New Roman"/>
                          <a:ea typeface="Times New Roman"/>
                          <a:cs typeface="Times New Roman"/>
                        </a:rPr>
                        <a:t>2005-7-22</a:t>
                      </a:r>
                      <a:endParaRPr lang="Times New Roman" altLang="Times New Roman" sz="900" dirty="0"/>
                    </a:p>
                  </a:txBody>
                  <a:tcPr marL="0" marR="0" marT="0" marB="0" vert="horz">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tcPr>
                </a:tc>
              </a:tr>
            </a:tbl>
          </a:graphicData>
        </a:graphic>
      </p:graphicFrame>
      <p:graphicFrame>
        <p:nvGraphicFramePr>
          <p:cNvPr id="84" name="table 84"/>
          <p:cNvGraphicFramePr>
            <a:graphicFrameLocks noGrp="1"/>
          </p:cNvGraphicFramePr>
          <p:nvPr/>
        </p:nvGraphicFramePr>
        <p:xfrm>
          <a:off x="2371788" y="3832860"/>
          <a:ext cx="6851650" cy="396875"/>
        </p:xfrm>
        <a:graphic>
          <a:graphicData uri="http://schemas.openxmlformats.org/drawingml/2006/table">
            <a:tbl>
              <a:tblPr/>
              <a:tblGrid>
                <a:gridCol w="6851650"/>
              </a:tblGrid>
              <a:tr h="393700">
                <a:tc>
                  <a:txBody>
                    <a:bodyPr/>
                    <a:lstStyle/>
                    <a:p>
                      <a:pPr algn="l" rtl="0" eaLnBrk="0">
                        <a:lnSpc>
                          <a:spcPct val="104000"/>
                        </a:lnSpc>
                        <a:tabLst/>
                      </a:pPr>
                      <a:endParaRPr lang="Arial" altLang="Arial" sz="200" dirty="0"/>
                    </a:p>
                    <a:p>
                      <a:pPr marL="69850" algn="l" rtl="0" eaLnBrk="0">
                        <a:lnSpc>
                          <a:spcPct val="99000"/>
                        </a:lnSpc>
                        <a:spcBef>
                          <a:spcPts val="1"/>
                        </a:spcBef>
                        <a:tabLst/>
                      </a:pPr>
                      <a:r>
                        <a:rPr sz="1000" kern="0" spc="30" dirty="0">
                          <a:ln w="2667" cap="flat" cmpd="sng">
                            <a:solidFill>
                              <a:srgbClr val="000000">
                                <a:alpha val="100000"/>
                              </a:srgbClr>
                            </a:solidFill>
                            <a:prstDash val="solid"/>
                            <a:miter lim="1"/>
                          </a:ln>
                          <a:solidFill>
                            <a:srgbClr val="000000">
                              <a:alpha val="100000"/>
                            </a:srgbClr>
                          </a:solidFill>
                          <a:latin typeface="SimSun"/>
                          <a:ea typeface="SimSun"/>
                          <a:cs typeface="SimSun"/>
                        </a:rPr>
                        <a:t>三、请求变更信息（建议的变更描述以及参考资料）</a:t>
                      </a:r>
                      <a:endParaRPr lang="SimSun" altLang="SimSun" sz="1000" dirty="0"/>
                    </a:p>
                    <a:p>
                      <a:pPr algn="l" rtl="0" eaLnBrk="0">
                        <a:lnSpc>
                          <a:spcPct val="117000"/>
                        </a:lnSpc>
                        <a:tabLst/>
                      </a:pPr>
                      <a:endParaRPr lang="Arial" altLang="Arial" sz="400" dirty="0"/>
                    </a:p>
                    <a:p>
                      <a:pPr marL="67944" algn="l" rtl="0" eaLnBrk="0">
                        <a:lnSpc>
                          <a:spcPct val="80000"/>
                        </a:lnSpc>
                        <a:spcBef>
                          <a:spcPts val="2"/>
                        </a:spcBef>
                        <a:tabLst/>
                      </a:pPr>
                      <a:r>
                        <a:rPr sz="1000" b="1" kern="0" spc="20" dirty="0">
                          <a:solidFill>
                            <a:srgbClr val="000000">
                              <a:alpha val="100000"/>
                            </a:srgbClr>
                          </a:solidFill>
                          <a:latin typeface="Times New Roman"/>
                          <a:ea typeface="Times New Roman"/>
                          <a:cs typeface="Times New Roman"/>
                        </a:rPr>
                        <a:t>III</a:t>
                      </a:r>
                      <a:r>
                        <a:rPr sz="1000" b="1" kern="0" spc="-140" dirty="0">
                          <a:solidFill>
                            <a:srgbClr val="000000">
                              <a:alpha val="100000"/>
                            </a:srgbClr>
                          </a:solidFill>
                          <a:latin typeface="Times New Roman"/>
                          <a:ea typeface="Times New Roman"/>
                          <a:cs typeface="Times New Roman"/>
                        </a:rPr>
                        <a:t> </a:t>
                      </a:r>
                      <a:r>
                        <a:rPr sz="1000" kern="0" spc="2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20" dirty="0">
                          <a:solidFill>
                            <a:srgbClr val="000000">
                              <a:alpha val="100000"/>
                            </a:srgbClr>
                          </a:solidFill>
                          <a:latin typeface="Times New Roman"/>
                          <a:ea typeface="Times New Roman"/>
                          <a:cs typeface="Times New Roman"/>
                        </a:rPr>
                        <a:t>Requested change ( to describ</a:t>
                      </a:r>
                      <a:r>
                        <a:rPr sz="1000" b="1" kern="0" spc="10" dirty="0">
                          <a:solidFill>
                            <a:srgbClr val="000000">
                              <a:alpha val="100000"/>
                            </a:srgbClr>
                          </a:solidFill>
                          <a:latin typeface="Times New Roman"/>
                          <a:ea typeface="Times New Roman"/>
                          <a:cs typeface="Times New Roman"/>
                        </a:rPr>
                        <a:t>e the raised</a:t>
                      </a:r>
                      <a:r>
                        <a:rPr sz="1000" b="1" kern="0" spc="5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change</a:t>
                      </a:r>
                      <a:r>
                        <a:rPr sz="1000" b="1" kern="0" spc="6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and</a:t>
                      </a:r>
                      <a:r>
                        <a:rPr sz="1000" b="1" kern="0" spc="5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reference</a:t>
                      </a:r>
                      <a:r>
                        <a:rPr sz="1000" b="1" kern="0" spc="3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86" name="table 86"/>
          <p:cNvGraphicFramePr>
            <a:graphicFrameLocks noGrp="1"/>
          </p:cNvGraphicFramePr>
          <p:nvPr/>
        </p:nvGraphicFramePr>
        <p:xfrm>
          <a:off x="2371788" y="599693"/>
          <a:ext cx="6851650" cy="396240"/>
        </p:xfrm>
        <a:graphic>
          <a:graphicData uri="http://schemas.openxmlformats.org/drawingml/2006/table">
            <a:tbl>
              <a:tblPr/>
              <a:tblGrid>
                <a:gridCol w="6851650"/>
              </a:tblGrid>
              <a:tr h="389890">
                <a:tc>
                  <a:txBody>
                    <a:bodyPr/>
                    <a:lstStyle/>
                    <a:p>
                      <a:pPr algn="l" rtl="0" eaLnBrk="0">
                        <a:lnSpc>
                          <a:spcPct val="144000"/>
                        </a:lnSpc>
                        <a:tabLst/>
                      </a:pPr>
                      <a:endParaRPr lang="Arial" altLang="Arial" sz="100" dirty="0"/>
                    </a:p>
                    <a:p>
                      <a:pPr marL="2780664" algn="l" rtl="0" eaLnBrk="0">
                        <a:lnSpc>
                          <a:spcPct val="95000"/>
                        </a:lnSpc>
                        <a:spcBef>
                          <a:spcPts val="1"/>
                        </a:spcBef>
                        <a:tabLst/>
                      </a:pPr>
                      <a:r>
                        <a:rPr sz="1200" b="1" kern="0" spc="0" dirty="0">
                          <a:solidFill>
                            <a:srgbClr val="000000">
                              <a:alpha val="100000"/>
                            </a:srgbClr>
                          </a:solidFill>
                          <a:latin typeface="Times New Roman"/>
                          <a:ea typeface="Times New Roman"/>
                          <a:cs typeface="Times New Roman"/>
                        </a:rPr>
                        <a:t>09  </a:t>
                      </a:r>
                      <a:r>
                        <a:rPr sz="1200" kern="0" spc="0" dirty="0">
                          <a:ln w="3048" cap="flat" cmpd="sng">
                            <a:solidFill>
                              <a:srgbClr val="000000">
                                <a:alpha val="100000"/>
                              </a:srgbClr>
                            </a:solidFill>
                            <a:prstDash val="solid"/>
                            <a:miter lim="1"/>
                          </a:ln>
                          <a:solidFill>
                            <a:srgbClr val="000000">
                              <a:alpha val="100000"/>
                            </a:srgbClr>
                          </a:solidFill>
                          <a:latin typeface="SimSun"/>
                          <a:ea typeface="SimSun"/>
                          <a:cs typeface="SimSun"/>
                        </a:rPr>
                        <a:t>项目变更管</a:t>
                      </a:r>
                      <a:r>
                        <a:rPr sz="1200" kern="0" spc="-10" dirty="0">
                          <a:ln w="3048" cap="flat" cmpd="sng">
                            <a:solidFill>
                              <a:srgbClr val="000000">
                                <a:alpha val="100000"/>
                              </a:srgbClr>
                            </a:solidFill>
                            <a:prstDash val="solid"/>
                            <a:miter lim="1"/>
                          </a:ln>
                          <a:solidFill>
                            <a:srgbClr val="000000">
                              <a:alpha val="100000"/>
                            </a:srgbClr>
                          </a:solidFill>
                          <a:latin typeface="SimSun"/>
                          <a:ea typeface="SimSun"/>
                          <a:cs typeface="SimSun"/>
                        </a:rPr>
                        <a:t>理表</a:t>
                      </a:r>
                      <a:endParaRPr lang="SimSun" altLang="SimSun" sz="1200" dirty="0"/>
                    </a:p>
                    <a:p>
                      <a:pPr algn="l" rtl="0" eaLnBrk="0">
                        <a:lnSpc>
                          <a:spcPct val="120000"/>
                        </a:lnSpc>
                        <a:tabLst/>
                      </a:pPr>
                      <a:endParaRPr lang="Arial" altLang="Arial" sz="300" dirty="0"/>
                    </a:p>
                    <a:p>
                      <a:pPr marL="2477770" algn="l" rtl="0" eaLnBrk="0">
                        <a:lnSpc>
                          <a:spcPct val="76000"/>
                        </a:lnSpc>
                        <a:spcBef>
                          <a:spcPts val="2"/>
                        </a:spcBef>
                        <a:tabLst/>
                      </a:pPr>
                      <a:r>
                        <a:rPr sz="1200" b="1" kern="0" spc="0" dirty="0">
                          <a:solidFill>
                            <a:srgbClr val="000000">
                              <a:alpha val="100000"/>
                            </a:srgbClr>
                          </a:solidFill>
                          <a:latin typeface="Times New Roman"/>
                          <a:ea typeface="Times New Roman"/>
                          <a:cs typeface="Times New Roman"/>
                        </a:rPr>
                        <a:t>Project Change M</a:t>
                      </a:r>
                      <a:r>
                        <a:rPr sz="1200" b="1" kern="0" spc="-10" dirty="0">
                          <a:solidFill>
                            <a:srgbClr val="000000">
                              <a:alpha val="100000"/>
                            </a:srgbClr>
                          </a:solidFill>
                          <a:latin typeface="Times New Roman"/>
                          <a:ea typeface="Times New Roman"/>
                          <a:cs typeface="Times New Roman"/>
                        </a:rPr>
                        <a:t>anagement</a:t>
                      </a:r>
                      <a:endParaRPr lang="Times New Roman" altLang="Times New Roman" sz="1200" dirty="0"/>
                    </a:p>
                  </a:txBody>
                  <a:tcPr marL="0" marR="0" marT="0" marB="0" vert="horz">
                    <a:lnL w="9525" cap="flat" cmpd="sng" algn="ctr">
                      <a:solidFill>
                        <a:srgbClr val="9ACCFF"/>
                      </a:solidFill>
                      <a:prstDash val="solid"/>
                      <a:round/>
                      <a:headEnd type="none" w="med" len="med"/>
                      <a:tailEnd type="none" w="med" len="med"/>
                    </a:lnL>
                    <a:lnR w="6350" cap="flat" cmpd="sng" algn="ctr">
                      <a:solidFill>
                        <a:srgbClr val="9ACCFF"/>
                      </a:solidFill>
                      <a:prstDash val="solid"/>
                      <a:round/>
                      <a:headEnd type="none" w="med" len="med"/>
                      <a:tailEnd type="none" w="med" len="med"/>
                    </a:lnR>
                    <a:lnT w="6350" cap="flat" cmpd="sng" algn="ctr">
                      <a:solidFill>
                        <a:srgbClr val="9ACCFF"/>
                      </a:solidFill>
                      <a:prstDash val="solid"/>
                      <a:round/>
                      <a:headEnd type="none" w="med" len="med"/>
                      <a:tailEnd type="none" w="med" len="med"/>
                    </a:lnT>
                    <a:lnB w="6350"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88" name="table 88"/>
          <p:cNvGraphicFramePr>
            <a:graphicFrameLocks noGrp="1"/>
          </p:cNvGraphicFramePr>
          <p:nvPr/>
        </p:nvGraphicFramePr>
        <p:xfrm>
          <a:off x="2371788" y="1820418"/>
          <a:ext cx="6851650" cy="395605"/>
        </p:xfrm>
        <a:graphic>
          <a:graphicData uri="http://schemas.openxmlformats.org/drawingml/2006/table">
            <a:tbl>
              <a:tblPr/>
              <a:tblGrid>
                <a:gridCol w="6851650"/>
              </a:tblGrid>
              <a:tr h="392430">
                <a:tc>
                  <a:txBody>
                    <a:bodyPr/>
                    <a:lstStyle/>
                    <a:p>
                      <a:pPr algn="l" rtl="0" eaLnBrk="0">
                        <a:lnSpc>
                          <a:spcPct val="104000"/>
                        </a:lnSpc>
                        <a:tabLst/>
                      </a:pPr>
                      <a:endParaRPr lang="Arial" altLang="Arial" sz="200" dirty="0"/>
                    </a:p>
                    <a:p>
                      <a:pPr marL="72389" algn="l" rtl="0" eaLnBrk="0">
                        <a:lnSpc>
                          <a:spcPct val="99000"/>
                        </a:lnSpc>
                        <a:spcBef>
                          <a:spcPts val="1"/>
                        </a:spcBef>
                        <a:tabLst/>
                      </a:pPr>
                      <a:r>
                        <a:rPr sz="1000" kern="0" spc="40" dirty="0">
                          <a:ln w="2667" cap="flat" cmpd="sng">
                            <a:solidFill>
                              <a:srgbClr val="000000">
                                <a:alpha val="100000"/>
                              </a:srgbClr>
                            </a:solidFill>
                            <a:prstDash val="solid"/>
                            <a:miter lim="1"/>
                          </a:ln>
                          <a:solidFill>
                            <a:srgbClr val="000000">
                              <a:alpha val="100000"/>
                            </a:srgbClr>
                          </a:solidFill>
                          <a:latin typeface="SimSun"/>
                          <a:ea typeface="SimSun"/>
                          <a:cs typeface="SimSun"/>
                        </a:rPr>
                        <a:t>二、历史变更记录（按时</a:t>
                      </a:r>
                      <a:r>
                        <a:rPr sz="1000" kern="0" spc="30" dirty="0">
                          <a:ln w="2667" cap="flat" cmpd="sng">
                            <a:solidFill>
                              <a:srgbClr val="000000">
                                <a:alpha val="100000"/>
                              </a:srgbClr>
                            </a:solidFill>
                            <a:prstDash val="solid"/>
                            <a:miter lim="1"/>
                          </a:ln>
                          <a:solidFill>
                            <a:srgbClr val="000000">
                              <a:alpha val="100000"/>
                            </a:srgbClr>
                          </a:solidFill>
                          <a:latin typeface="SimSun"/>
                          <a:ea typeface="SimSun"/>
                          <a:cs typeface="SimSun"/>
                        </a:rPr>
                        <a:t>间顺序记录项目以往的每一次变更情况）</a:t>
                      </a:r>
                      <a:endParaRPr lang="SimSun" altLang="SimSun" sz="1000" dirty="0"/>
                    </a:p>
                    <a:p>
                      <a:pPr algn="l" rtl="0" eaLnBrk="0">
                        <a:lnSpc>
                          <a:spcPct val="117000"/>
                        </a:lnSpc>
                        <a:tabLst/>
                      </a:pPr>
                      <a:endParaRPr lang="Arial" altLang="Arial" sz="400" dirty="0"/>
                    </a:p>
                    <a:p>
                      <a:pPr marL="67944" algn="l" rtl="0" eaLnBrk="0">
                        <a:lnSpc>
                          <a:spcPct val="80000"/>
                        </a:lnSpc>
                        <a:spcBef>
                          <a:spcPts val="2"/>
                        </a:spcBef>
                        <a:tabLst/>
                      </a:pPr>
                      <a:r>
                        <a:rPr sz="1000" b="1" kern="0" spc="20" dirty="0">
                          <a:solidFill>
                            <a:srgbClr val="000000">
                              <a:alpha val="100000"/>
                            </a:srgbClr>
                          </a:solidFill>
                          <a:latin typeface="Times New Roman"/>
                          <a:ea typeface="Times New Roman"/>
                          <a:cs typeface="Times New Roman"/>
                        </a:rPr>
                        <a:t>II</a:t>
                      </a:r>
                      <a:r>
                        <a:rPr sz="1000" b="1" kern="0" spc="-140" dirty="0">
                          <a:solidFill>
                            <a:srgbClr val="000000">
                              <a:alpha val="100000"/>
                            </a:srgbClr>
                          </a:solidFill>
                          <a:latin typeface="Times New Roman"/>
                          <a:ea typeface="Times New Roman"/>
                          <a:cs typeface="Times New Roman"/>
                        </a:rPr>
                        <a:t> </a:t>
                      </a:r>
                      <a:r>
                        <a:rPr sz="1000" kern="0" spc="2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20" dirty="0">
                          <a:solidFill>
                            <a:srgbClr val="000000">
                              <a:alpha val="100000"/>
                            </a:srgbClr>
                          </a:solidFill>
                          <a:latin typeface="Times New Roman"/>
                          <a:ea typeface="Times New Roman"/>
                          <a:cs typeface="Times New Roman"/>
                        </a:rPr>
                        <a:t>Previous change record ( to record each</a:t>
                      </a:r>
                      <a:r>
                        <a:rPr sz="1000" b="1" kern="0" spc="30" dirty="0">
                          <a:solidFill>
                            <a:srgbClr val="000000">
                              <a:alpha val="100000"/>
                            </a:srgbClr>
                          </a:solidFill>
                          <a:latin typeface="Times New Roman"/>
                          <a:ea typeface="Times New Roman"/>
                          <a:cs typeface="Times New Roman"/>
                        </a:rPr>
                        <a:t> </a:t>
                      </a:r>
                      <a:r>
                        <a:rPr sz="1000" b="1" kern="0" spc="20" dirty="0">
                          <a:solidFill>
                            <a:srgbClr val="000000">
                              <a:alpha val="100000"/>
                            </a:srgbClr>
                          </a:solidFill>
                          <a:latin typeface="Times New Roman"/>
                          <a:ea typeface="Times New Roman"/>
                          <a:cs typeface="Times New Roman"/>
                        </a:rPr>
                        <a:t>previous</a:t>
                      </a:r>
                      <a:r>
                        <a:rPr sz="1000" b="1" kern="0" spc="60" dirty="0">
                          <a:solidFill>
                            <a:srgbClr val="000000">
                              <a:alpha val="100000"/>
                            </a:srgbClr>
                          </a:solidFill>
                          <a:latin typeface="Times New Roman"/>
                          <a:ea typeface="Times New Roman"/>
                          <a:cs typeface="Times New Roman"/>
                        </a:rPr>
                        <a:t> </a:t>
                      </a:r>
                      <a:r>
                        <a:rPr sz="1000" b="1" kern="0" spc="20" dirty="0">
                          <a:solidFill>
                            <a:srgbClr val="000000">
                              <a:alpha val="100000"/>
                            </a:srgbClr>
                          </a:solidFill>
                          <a:latin typeface="Times New Roman"/>
                          <a:ea typeface="Times New Roman"/>
                          <a:cs typeface="Times New Roman"/>
                        </a:rPr>
                        <a:t>ch</a:t>
                      </a:r>
                      <a:r>
                        <a:rPr sz="1000" b="1" kern="0" spc="10" dirty="0">
                          <a:solidFill>
                            <a:srgbClr val="000000">
                              <a:alpha val="100000"/>
                            </a:srgbClr>
                          </a:solidFill>
                          <a:latin typeface="Times New Roman"/>
                          <a:ea typeface="Times New Roman"/>
                          <a:cs typeface="Times New Roman"/>
                        </a:rPr>
                        <a:t>ange</a:t>
                      </a:r>
                      <a:r>
                        <a:rPr sz="1000" b="1" kern="0" spc="5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circumstance</a:t>
                      </a:r>
                      <a:r>
                        <a:rPr sz="1000" b="1" kern="0" spc="5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of</a:t>
                      </a:r>
                      <a:r>
                        <a:rPr sz="1000" b="1" kern="0" spc="-5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the</a:t>
                      </a:r>
                      <a:r>
                        <a:rPr sz="1000" b="1" kern="0" spc="4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project</a:t>
                      </a:r>
                      <a:r>
                        <a:rPr sz="1000" b="1" kern="0" spc="3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in</a:t>
                      </a:r>
                      <a:r>
                        <a:rPr sz="1000" b="1" kern="0" spc="4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time</a:t>
                      </a:r>
                      <a:r>
                        <a:rPr sz="1000" b="1" kern="0" spc="60" dirty="0">
                          <a:solidFill>
                            <a:srgbClr val="000000">
                              <a:alpha val="100000"/>
                            </a:srgbClr>
                          </a:solidFill>
                          <a:latin typeface="Times New Roman"/>
                          <a:ea typeface="Times New Roman"/>
                          <a:cs typeface="Times New Roman"/>
                        </a:rPr>
                        <a:t> </a:t>
                      </a:r>
                      <a:r>
                        <a:rPr sz="1000" b="1" kern="0" spc="10" dirty="0">
                          <a:solidFill>
                            <a:srgbClr val="000000">
                              <a:alpha val="100000"/>
                            </a:srgbClr>
                          </a:solidFill>
                          <a:latin typeface="Times New Roman"/>
                          <a:ea typeface="Times New Roman"/>
                          <a:cs typeface="Times New Roman"/>
                        </a:rPr>
                        <a:t>sequence)</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90" name="table 90"/>
          <p:cNvGraphicFramePr>
            <a:graphicFrameLocks noGrp="1"/>
          </p:cNvGraphicFramePr>
          <p:nvPr/>
        </p:nvGraphicFramePr>
        <p:xfrm>
          <a:off x="2371788" y="1002030"/>
          <a:ext cx="6851650" cy="198755"/>
        </p:xfrm>
        <a:graphic>
          <a:graphicData uri="http://schemas.openxmlformats.org/drawingml/2006/table">
            <a:tbl>
              <a:tblPr/>
              <a:tblGrid>
                <a:gridCol w="6851650"/>
              </a:tblGrid>
              <a:tr h="195580">
                <a:tc>
                  <a:txBody>
                    <a:bodyPr/>
                    <a:lstStyle/>
                    <a:p>
                      <a:pPr algn="l" rtl="0" eaLnBrk="0">
                        <a:lnSpc>
                          <a:spcPct val="104000"/>
                        </a:lnSpc>
                        <a:tabLst/>
                      </a:pPr>
                      <a:endParaRPr lang="Arial" altLang="Arial" sz="200" dirty="0"/>
                    </a:p>
                    <a:p>
                      <a:pPr marL="71755" algn="l" rtl="0" eaLnBrk="0">
                        <a:lnSpc>
                          <a:spcPct val="96000"/>
                        </a:lnSpc>
                        <a:tabLst/>
                      </a:pPr>
                      <a:r>
                        <a:rPr sz="1000" kern="0" spc="50" dirty="0">
                          <a:ln w="2667" cap="flat" cmpd="sng">
                            <a:solidFill>
                              <a:srgbClr val="000000">
                                <a:alpha val="100000"/>
                              </a:srgbClr>
                            </a:solidFill>
                            <a:prstDash val="solid"/>
                            <a:miter lim="1"/>
                          </a:ln>
                          <a:solidFill>
                            <a:srgbClr val="000000">
                              <a:alpha val="100000"/>
                            </a:srgbClr>
                          </a:solidFill>
                          <a:latin typeface="SimSun"/>
                          <a:ea typeface="SimSun"/>
                          <a:cs typeface="SimSun"/>
                        </a:rPr>
                        <a:t>一、项目基本情况</a:t>
                      </a:r>
                      <a:r>
                        <a:rPr sz="1000" kern="0" spc="50" dirty="0">
                          <a:solidFill>
                            <a:srgbClr val="000000">
                              <a:alpha val="100000"/>
                            </a:srgbClr>
                          </a:solidFill>
                          <a:latin typeface="SimSun"/>
                          <a:ea typeface="SimSun"/>
                          <a:cs typeface="SimSun"/>
                        </a:rPr>
                        <a:t> </a:t>
                      </a:r>
                      <a:r>
                        <a:rPr sz="1000" b="1" kern="0" spc="50" dirty="0">
                          <a:solidFill>
                            <a:srgbClr val="000000">
                              <a:alpha val="100000"/>
                            </a:srgbClr>
                          </a:solidFill>
                          <a:latin typeface="Times New Roman"/>
                          <a:ea typeface="Times New Roman"/>
                          <a:cs typeface="Times New Roman"/>
                        </a:rPr>
                        <a:t>I. </a:t>
                      </a:r>
                      <a:r>
                        <a:rPr sz="1000" b="1" kern="0" spc="0" dirty="0">
                          <a:solidFill>
                            <a:srgbClr val="000000">
                              <a:alpha val="100000"/>
                            </a:srgbClr>
                          </a:solidFill>
                          <a:latin typeface="Times New Roman"/>
                          <a:ea typeface="Times New Roman"/>
                          <a:cs typeface="Times New Roman"/>
                        </a:rPr>
                        <a:t>Project</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Basic</a:t>
                      </a:r>
                      <a:r>
                        <a:rPr sz="1000" b="1" kern="0" spc="5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Info</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92" name="table 92"/>
          <p:cNvGraphicFramePr>
            <a:graphicFrameLocks noGrp="1"/>
          </p:cNvGraphicFramePr>
          <p:nvPr/>
        </p:nvGraphicFramePr>
        <p:xfrm>
          <a:off x="2371788" y="5053584"/>
          <a:ext cx="6851650" cy="198120"/>
        </p:xfrm>
        <a:graphic>
          <a:graphicData uri="http://schemas.openxmlformats.org/drawingml/2006/table">
            <a:tbl>
              <a:tblPr/>
              <a:tblGrid>
                <a:gridCol w="6851650"/>
              </a:tblGrid>
              <a:tr h="194945">
                <a:tc>
                  <a:txBody>
                    <a:bodyPr/>
                    <a:lstStyle/>
                    <a:p>
                      <a:pPr algn="l" rtl="0" eaLnBrk="0">
                        <a:lnSpc>
                          <a:spcPct val="104000"/>
                        </a:lnSpc>
                        <a:tabLst/>
                      </a:pPr>
                      <a:endParaRPr lang="Arial" altLang="Arial" sz="200" dirty="0"/>
                    </a:p>
                    <a:p>
                      <a:pPr marL="83185" algn="l" rtl="0" eaLnBrk="0">
                        <a:lnSpc>
                          <a:spcPct val="96000"/>
                        </a:lnSpc>
                        <a:tabLst/>
                      </a:pPr>
                      <a:r>
                        <a:rPr sz="1000" kern="0" spc="80" dirty="0">
                          <a:ln w="2667" cap="flat" cmpd="sng">
                            <a:solidFill>
                              <a:srgbClr val="000000">
                                <a:alpha val="100000"/>
                              </a:srgbClr>
                            </a:solidFill>
                            <a:prstDash val="solid"/>
                            <a:miter lim="1"/>
                          </a:ln>
                          <a:solidFill>
                            <a:srgbClr val="000000">
                              <a:alpha val="100000"/>
                            </a:srgbClr>
                          </a:solidFill>
                          <a:latin typeface="SimSun"/>
                          <a:ea typeface="SimSun"/>
                          <a:cs typeface="SimSun"/>
                        </a:rPr>
                        <a:t>四、影响分析</a:t>
                      </a:r>
                      <a:r>
                        <a:rPr sz="1000" kern="0" spc="80" dirty="0">
                          <a:solidFill>
                            <a:srgbClr val="000000">
                              <a:alpha val="100000"/>
                            </a:srgbClr>
                          </a:solidFill>
                          <a:latin typeface="SimSun"/>
                          <a:ea typeface="SimSun"/>
                          <a:cs typeface="SimSun"/>
                        </a:rPr>
                        <a:t> </a:t>
                      </a:r>
                      <a:r>
                        <a:rPr sz="1000" b="1" kern="0" spc="0" dirty="0">
                          <a:solidFill>
                            <a:srgbClr val="000000">
                              <a:alpha val="100000"/>
                            </a:srgbClr>
                          </a:solidFill>
                          <a:latin typeface="Times New Roman"/>
                          <a:ea typeface="Times New Roman"/>
                          <a:cs typeface="Times New Roman"/>
                        </a:rPr>
                        <a:t>IV</a:t>
                      </a:r>
                      <a:r>
                        <a:rPr sz="1000" b="1" kern="0" spc="-140" dirty="0">
                          <a:solidFill>
                            <a:srgbClr val="000000">
                              <a:alpha val="100000"/>
                            </a:srgbClr>
                          </a:solidFill>
                          <a:latin typeface="Times New Roman"/>
                          <a:ea typeface="Times New Roman"/>
                          <a:cs typeface="Times New Roman"/>
                        </a:rPr>
                        <a:t> </a:t>
                      </a:r>
                      <a:r>
                        <a:rPr sz="1000" kern="0" spc="8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0" dirty="0">
                          <a:solidFill>
                            <a:srgbClr val="000000">
                              <a:alpha val="100000"/>
                            </a:srgbClr>
                          </a:solidFill>
                          <a:latin typeface="Times New Roman"/>
                          <a:ea typeface="Times New Roman"/>
                          <a:cs typeface="Times New Roman"/>
                        </a:rPr>
                        <a:t>Outcome</a:t>
                      </a:r>
                      <a:r>
                        <a:rPr sz="1000" b="1" kern="0" spc="8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of</a:t>
                      </a:r>
                      <a:r>
                        <a:rPr sz="1000" b="1" kern="0" spc="-4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impacts</a:t>
                      </a:r>
                      <a:r>
                        <a:rPr sz="1000" b="1" kern="0" spc="7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analysis</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graphicFrame>
        <p:nvGraphicFramePr>
          <p:cNvPr id="94" name="table 94"/>
          <p:cNvGraphicFramePr>
            <a:graphicFrameLocks noGrp="1"/>
          </p:cNvGraphicFramePr>
          <p:nvPr/>
        </p:nvGraphicFramePr>
        <p:xfrm>
          <a:off x="2371788" y="7686293"/>
          <a:ext cx="6851650" cy="198120"/>
        </p:xfrm>
        <a:graphic>
          <a:graphicData uri="http://schemas.openxmlformats.org/drawingml/2006/table">
            <a:tbl>
              <a:tblPr/>
              <a:tblGrid>
                <a:gridCol w="6851650"/>
              </a:tblGrid>
              <a:tr h="194945">
                <a:tc>
                  <a:txBody>
                    <a:bodyPr/>
                    <a:lstStyle/>
                    <a:p>
                      <a:pPr algn="l" rtl="0" eaLnBrk="0">
                        <a:lnSpc>
                          <a:spcPct val="104000"/>
                        </a:lnSpc>
                        <a:tabLst/>
                      </a:pPr>
                      <a:endParaRPr lang="Arial" altLang="Arial" sz="200" dirty="0"/>
                    </a:p>
                    <a:p>
                      <a:pPr marL="72389" algn="l" rtl="0" eaLnBrk="0">
                        <a:lnSpc>
                          <a:spcPct val="96000"/>
                        </a:lnSpc>
                        <a:tabLst/>
                      </a:pP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五、审批结果</a:t>
                      </a:r>
                      <a:r>
                        <a:rPr sz="1000" kern="0" spc="60" dirty="0">
                          <a:solidFill>
                            <a:srgbClr val="000000">
                              <a:alpha val="100000"/>
                            </a:srgbClr>
                          </a:solidFill>
                          <a:latin typeface="SimSun"/>
                          <a:ea typeface="SimSun"/>
                          <a:cs typeface="SimSun"/>
                        </a:rPr>
                        <a:t> </a:t>
                      </a:r>
                      <a:r>
                        <a:rPr sz="1000" b="1" kern="0" spc="60" dirty="0">
                          <a:solidFill>
                            <a:srgbClr val="000000">
                              <a:alpha val="100000"/>
                            </a:srgbClr>
                          </a:solidFill>
                          <a:latin typeface="Times New Roman"/>
                          <a:ea typeface="Times New Roman"/>
                          <a:cs typeface="Times New Roman"/>
                        </a:rPr>
                        <a:t>V</a:t>
                      </a:r>
                      <a:r>
                        <a:rPr sz="1000" b="1" kern="0" spc="-60" dirty="0">
                          <a:solidFill>
                            <a:srgbClr val="000000">
                              <a:alpha val="100000"/>
                            </a:srgbClr>
                          </a:solidFill>
                          <a:latin typeface="Times New Roman"/>
                          <a:ea typeface="Times New Roman"/>
                          <a:cs typeface="Times New Roman"/>
                        </a:rPr>
                        <a:t> </a:t>
                      </a:r>
                      <a:r>
                        <a:rPr sz="1000" kern="0" spc="60" dirty="0">
                          <a:ln w="2667" cap="flat" cmpd="sng">
                            <a:solidFill>
                              <a:srgbClr val="000000">
                                <a:alpha val="100000"/>
                              </a:srgbClr>
                            </a:solidFill>
                            <a:prstDash val="solid"/>
                            <a:miter lim="1"/>
                          </a:ln>
                          <a:solidFill>
                            <a:srgbClr val="000000">
                              <a:alpha val="100000"/>
                            </a:srgbClr>
                          </a:solidFill>
                          <a:latin typeface="SimSun"/>
                          <a:ea typeface="SimSun"/>
                          <a:cs typeface="SimSun"/>
                        </a:rPr>
                        <a:t>、</a:t>
                      </a:r>
                      <a:r>
                        <a:rPr sz="1000" b="1" kern="0" spc="0" dirty="0">
                          <a:solidFill>
                            <a:srgbClr val="000000">
                              <a:alpha val="100000"/>
                            </a:srgbClr>
                          </a:solidFill>
                          <a:latin typeface="Times New Roman"/>
                          <a:ea typeface="Times New Roman"/>
                          <a:cs typeface="Times New Roman"/>
                        </a:rPr>
                        <a:t>Signature</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of</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change</a:t>
                      </a:r>
                      <a:r>
                        <a:rPr sz="1000" b="1" kern="0" spc="60" dirty="0">
                          <a:solidFill>
                            <a:srgbClr val="000000">
                              <a:alpha val="100000"/>
                            </a:srgbClr>
                          </a:solidFill>
                          <a:latin typeface="Times New Roman"/>
                          <a:ea typeface="Times New Roman"/>
                          <a:cs typeface="Times New Roman"/>
                        </a:rPr>
                        <a:t> </a:t>
                      </a:r>
                      <a:r>
                        <a:rPr sz="1000" b="1" kern="0" spc="0" dirty="0">
                          <a:solidFill>
                            <a:srgbClr val="000000">
                              <a:alpha val="100000"/>
                            </a:srgbClr>
                          </a:solidFill>
                          <a:latin typeface="Times New Roman"/>
                          <a:ea typeface="Times New Roman"/>
                          <a:cs typeface="Times New Roman"/>
                        </a:rPr>
                        <a:t>approver</a:t>
                      </a:r>
                      <a:endParaRPr lang="Times New Roman" altLang="Times New Roman" sz="1000" dirty="0"/>
                    </a:p>
                  </a:txBody>
                  <a:tcPr marL="0" marR="0" marT="0" marB="0" vert="horz">
                    <a:lnL w="3175" cap="flat" cmpd="sng" algn="ctr">
                      <a:solidFill>
                        <a:srgbClr val="9ACCFF"/>
                      </a:solidFill>
                      <a:prstDash val="solid"/>
                      <a:round/>
                      <a:headEnd type="none" w="med" len="med"/>
                      <a:tailEnd type="none" w="med" len="med"/>
                    </a:lnL>
                    <a:lnR w="3175" cap="flat" cmpd="sng" algn="ctr">
                      <a:solidFill>
                        <a:srgbClr val="9ACCFF"/>
                      </a:solidFill>
                      <a:prstDash val="solid"/>
                      <a:round/>
                      <a:headEnd type="none" w="med" len="med"/>
                      <a:tailEnd type="none" w="med" len="med"/>
                    </a:lnR>
                    <a:lnT w="3175" cap="flat" cmpd="sng" algn="ctr">
                      <a:solidFill>
                        <a:srgbClr val="9ACCFF"/>
                      </a:solidFill>
                      <a:prstDash val="solid"/>
                      <a:round/>
                      <a:headEnd type="none" w="med" len="med"/>
                      <a:tailEnd type="none" w="med" len="med"/>
                    </a:lnT>
                    <a:lnB w="3175" cap="flat" cmpd="sng" algn="ctr">
                      <a:solidFill>
                        <a:srgbClr val="9ACCFF"/>
                      </a:solidFill>
                      <a:prstDash val="solid"/>
                      <a:round/>
                      <a:headEnd type="none" w="med" len="med"/>
                      <a:tailEnd type="none" w="med" len="med"/>
                    </a:lnB>
                    <a:solidFill>
                      <a:srgbClr val="9ACCFF"/>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Application>Acrobat PDFMaker 7.0 for Word</ap:Application>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&lt;4D6963726F736F667420576F7264202D20303120CFEEC4BFD7E9B3C9D4B1B1ED&gt;</dc:title>
  <dc:creator>user</dc:creator>
  <dcterms:created xsi:type="dcterms:W3CDTF">2011-03-15T15:39:43Z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wqlLaW5nc29mdCBQREYgdG8gV1BTIDkw</vt:lpwstr>
  </property>
  <property fmtid="{D5CDD505-2E9C-101B-9397-08002B2CF9AE}" pid="3" name="Created">
    <vt:filetime>2023-11-22T10:28:25</vt:filetime>
  </property>
</Properties>
</file>